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63" r:id="rId2"/>
    <p:sldMasterId id="2147483674" r:id="rId3"/>
    <p:sldMasterId id="2147483689" r:id="rId4"/>
  </p:sldMasterIdLst>
  <p:notesMasterIdLst>
    <p:notesMasterId r:id="rId40"/>
  </p:notesMasterIdLst>
  <p:handoutMasterIdLst>
    <p:handoutMasterId r:id="rId41"/>
  </p:handoutMasterIdLst>
  <p:sldIdLst>
    <p:sldId id="908" r:id="rId5"/>
    <p:sldId id="969" r:id="rId6"/>
    <p:sldId id="987" r:id="rId7"/>
    <p:sldId id="988" r:id="rId8"/>
    <p:sldId id="986" r:id="rId9"/>
    <p:sldId id="980" r:id="rId10"/>
    <p:sldId id="984" r:id="rId11"/>
    <p:sldId id="993" r:id="rId12"/>
    <p:sldId id="1017" r:id="rId13"/>
    <p:sldId id="1011" r:id="rId14"/>
    <p:sldId id="1016" r:id="rId15"/>
    <p:sldId id="1007" r:id="rId16"/>
    <p:sldId id="994" r:id="rId17"/>
    <p:sldId id="1003" r:id="rId18"/>
    <p:sldId id="1020" r:id="rId19"/>
    <p:sldId id="982" r:id="rId20"/>
    <p:sldId id="998" r:id="rId21"/>
    <p:sldId id="1018" r:id="rId22"/>
    <p:sldId id="995" r:id="rId23"/>
    <p:sldId id="1013" r:id="rId24"/>
    <p:sldId id="1012" r:id="rId25"/>
    <p:sldId id="996" r:id="rId26"/>
    <p:sldId id="997" r:id="rId27"/>
    <p:sldId id="259" r:id="rId28"/>
    <p:sldId id="1022" r:id="rId29"/>
    <p:sldId id="999" r:id="rId30"/>
    <p:sldId id="1010" r:id="rId31"/>
    <p:sldId id="1002" r:id="rId32"/>
    <p:sldId id="1004" r:id="rId33"/>
    <p:sldId id="1008" r:id="rId34"/>
    <p:sldId id="257" r:id="rId35"/>
    <p:sldId id="256" r:id="rId36"/>
    <p:sldId id="258" r:id="rId37"/>
    <p:sldId id="1021" r:id="rId38"/>
    <p:sldId id="26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6D"/>
    <a:srgbClr val="E36C08"/>
    <a:srgbClr val="5081BC"/>
    <a:srgbClr val="528135"/>
    <a:srgbClr val="C0504E"/>
    <a:srgbClr val="548135"/>
    <a:srgbClr val="FF0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46"/>
    <p:restoredTop sz="94589"/>
  </p:normalViewPr>
  <p:slideViewPr>
    <p:cSldViewPr snapToGrid="0" snapToObjects="1">
      <p:cViewPr varScale="1">
        <p:scale>
          <a:sx n="108" d="100"/>
          <a:sy n="108" d="100"/>
        </p:scale>
        <p:origin x="216" y="9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75F39E-2BCA-BF4A-BF29-5B2C76294386}" type="doc">
      <dgm:prSet loTypeId="urn:microsoft.com/office/officeart/2005/8/layout/funnel1" loCatId="" qsTypeId="urn:microsoft.com/office/officeart/2005/8/quickstyle/simple1" qsCatId="simple" csTypeId="urn:microsoft.com/office/officeart/2005/8/colors/colorful5" csCatId="colorful" phldr="1"/>
      <dgm:spPr/>
      <dgm:t>
        <a:bodyPr/>
        <a:lstStyle/>
        <a:p>
          <a:endParaRPr lang="en-US"/>
        </a:p>
      </dgm:t>
    </dgm:pt>
    <dgm:pt modelId="{7C93580A-BB30-D140-9315-9E223393EB43}">
      <dgm:prSet phldrT="[Text]"/>
      <dgm:spPr/>
      <dgm:t>
        <a:bodyPr/>
        <a:lstStyle/>
        <a:p>
          <a:r>
            <a:rPr lang="en-US" dirty="0"/>
            <a:t>Dataset Idea</a:t>
          </a:r>
        </a:p>
      </dgm:t>
    </dgm:pt>
    <dgm:pt modelId="{8E568ECF-2958-C341-BAD9-B2B77733A442}" type="parTrans" cxnId="{68C7EA7F-83CC-4348-9771-C8DCF230E5F0}">
      <dgm:prSet/>
      <dgm:spPr/>
      <dgm:t>
        <a:bodyPr/>
        <a:lstStyle/>
        <a:p>
          <a:endParaRPr lang="en-US"/>
        </a:p>
      </dgm:t>
    </dgm:pt>
    <dgm:pt modelId="{BA3941F5-9887-5440-8C2D-EF895757772F}" type="sibTrans" cxnId="{68C7EA7F-83CC-4348-9771-C8DCF230E5F0}">
      <dgm:prSet/>
      <dgm:spPr/>
      <dgm:t>
        <a:bodyPr/>
        <a:lstStyle/>
        <a:p>
          <a:endParaRPr lang="en-US"/>
        </a:p>
      </dgm:t>
    </dgm:pt>
    <dgm:pt modelId="{14C0E38D-DFD4-484F-BD67-D88777CC076F}">
      <dgm:prSet phldrT="[Text]"/>
      <dgm:spPr/>
      <dgm:t>
        <a:bodyPr/>
        <a:lstStyle/>
        <a:p>
          <a:r>
            <a:rPr lang="en-US" dirty="0"/>
            <a:t>Dataset Idea</a:t>
          </a:r>
        </a:p>
      </dgm:t>
    </dgm:pt>
    <dgm:pt modelId="{B8456EA3-271B-034F-9DB9-046B059D0333}" type="parTrans" cxnId="{1B85F73F-B311-BE49-850E-65EF7A850C0D}">
      <dgm:prSet/>
      <dgm:spPr/>
      <dgm:t>
        <a:bodyPr/>
        <a:lstStyle/>
        <a:p>
          <a:endParaRPr lang="en-US"/>
        </a:p>
      </dgm:t>
    </dgm:pt>
    <dgm:pt modelId="{AB7F0DEC-42E1-4A48-989A-0806D952B062}" type="sibTrans" cxnId="{1B85F73F-B311-BE49-850E-65EF7A850C0D}">
      <dgm:prSet/>
      <dgm:spPr/>
      <dgm:t>
        <a:bodyPr/>
        <a:lstStyle/>
        <a:p>
          <a:endParaRPr lang="en-US"/>
        </a:p>
      </dgm:t>
    </dgm:pt>
    <dgm:pt modelId="{44444975-28B6-8B4A-B65D-FE40DCE6D582}">
      <dgm:prSet phldrT="[Text]"/>
      <dgm:spPr/>
      <dgm:t>
        <a:bodyPr/>
        <a:lstStyle/>
        <a:p>
          <a:r>
            <a:rPr lang="en-US" dirty="0"/>
            <a:t>Dataset Idea</a:t>
          </a:r>
        </a:p>
      </dgm:t>
    </dgm:pt>
    <dgm:pt modelId="{ED75BE30-7309-F54C-B429-70031FBFBED9}" type="parTrans" cxnId="{B151447E-FF85-7947-9B88-90BEB803C064}">
      <dgm:prSet/>
      <dgm:spPr/>
      <dgm:t>
        <a:bodyPr/>
        <a:lstStyle/>
        <a:p>
          <a:endParaRPr lang="en-US"/>
        </a:p>
      </dgm:t>
    </dgm:pt>
    <dgm:pt modelId="{A91E0934-F783-C64D-B318-C8F0032CB693}" type="sibTrans" cxnId="{B151447E-FF85-7947-9B88-90BEB803C064}">
      <dgm:prSet/>
      <dgm:spPr/>
      <dgm:t>
        <a:bodyPr/>
        <a:lstStyle/>
        <a:p>
          <a:endParaRPr lang="en-US"/>
        </a:p>
      </dgm:t>
    </dgm:pt>
    <dgm:pt modelId="{FEE33530-E762-B642-9A3B-4563B4FC98D9}">
      <dgm:prSet phldrT="[Text]" custT="1">
        <dgm:style>
          <a:lnRef idx="0">
            <a:scrgbClr r="0" g="0" b="0"/>
          </a:lnRef>
          <a:fillRef idx="0">
            <a:scrgbClr r="0" g="0" b="0"/>
          </a:fillRef>
          <a:effectRef idx="0">
            <a:scrgbClr r="0" g="0" b="0"/>
          </a:effectRef>
          <a:fontRef idx="minor">
            <a:schemeClr val="lt1"/>
          </a:fontRef>
        </dgm:style>
      </dgm:prSet>
      <dgm:spPr/>
      <dgm:t>
        <a:bodyPr/>
        <a:lstStyle/>
        <a:p>
          <a:pPr>
            <a:lnSpc>
              <a:spcPct val="100000"/>
            </a:lnSpc>
            <a:spcAft>
              <a:spcPts val="0"/>
            </a:spcAft>
          </a:pPr>
          <a:r>
            <a:rPr lang="en-US" sz="1600" b="1" dirty="0"/>
            <a:t>Project’s Data Assets</a:t>
          </a:r>
        </a:p>
      </dgm:t>
    </dgm:pt>
    <dgm:pt modelId="{54566D8E-F201-6343-8A61-D91F50A7B9DB}" type="parTrans" cxnId="{61916B86-6F00-D347-983B-198F59FEDD8B}">
      <dgm:prSet/>
      <dgm:spPr/>
      <dgm:t>
        <a:bodyPr/>
        <a:lstStyle/>
        <a:p>
          <a:endParaRPr lang="en-US"/>
        </a:p>
      </dgm:t>
    </dgm:pt>
    <dgm:pt modelId="{6FE6A326-C451-7E40-B632-BF484EE2BCE7}" type="sibTrans" cxnId="{61916B86-6F00-D347-983B-198F59FEDD8B}">
      <dgm:prSet/>
      <dgm:spPr/>
      <dgm:t>
        <a:bodyPr/>
        <a:lstStyle/>
        <a:p>
          <a:endParaRPr lang="en-US"/>
        </a:p>
      </dgm:t>
    </dgm:pt>
    <dgm:pt modelId="{4094C018-23CA-EE4C-B093-BB0D12D42A28}" type="pres">
      <dgm:prSet presAssocID="{4275F39E-2BCA-BF4A-BF29-5B2C76294386}" presName="Name0" presStyleCnt="0">
        <dgm:presLayoutVars>
          <dgm:chMax val="4"/>
          <dgm:resizeHandles val="exact"/>
        </dgm:presLayoutVars>
      </dgm:prSet>
      <dgm:spPr/>
    </dgm:pt>
    <dgm:pt modelId="{FC678638-1CF1-DC4A-A426-BC5167341DB4}" type="pres">
      <dgm:prSet presAssocID="{4275F39E-2BCA-BF4A-BF29-5B2C76294386}" presName="ellipse" presStyleLbl="trBgShp" presStyleIdx="0" presStyleCnt="1"/>
      <dgm:spPr/>
    </dgm:pt>
    <dgm:pt modelId="{57E9EEF8-C939-C147-9EEA-5889C67D7850}" type="pres">
      <dgm:prSet presAssocID="{4275F39E-2BCA-BF4A-BF29-5B2C76294386}" presName="arrow1" presStyleLbl="fgShp" presStyleIdx="0" presStyleCnt="1" custScaleY="163019" custLinFactY="29922" custLinFactNeighborX="0" custLinFactNeighborY="100000"/>
      <dgm:spPr/>
    </dgm:pt>
    <dgm:pt modelId="{E92EE8A2-042E-4446-97E1-A202D39A3BD6}" type="pres">
      <dgm:prSet presAssocID="{4275F39E-2BCA-BF4A-BF29-5B2C76294386}" presName="rectangle" presStyleLbl="revTx" presStyleIdx="0" presStyleCnt="1" custScaleX="140368" custScaleY="71138" custLinFactNeighborX="0" custLinFactNeighborY="66524">
        <dgm:presLayoutVars>
          <dgm:bulletEnabled val="1"/>
        </dgm:presLayoutVars>
      </dgm:prSet>
      <dgm:spPr/>
    </dgm:pt>
    <dgm:pt modelId="{9768CD6D-4675-384B-B0EA-08F8FC080909}" type="pres">
      <dgm:prSet presAssocID="{14C0E38D-DFD4-484F-BD67-D88777CC076F}" presName="item1" presStyleLbl="node1" presStyleIdx="0" presStyleCnt="3">
        <dgm:presLayoutVars>
          <dgm:bulletEnabled val="1"/>
        </dgm:presLayoutVars>
      </dgm:prSet>
      <dgm:spPr/>
    </dgm:pt>
    <dgm:pt modelId="{0125FE62-CC6F-9C48-B760-6D8961C6957A}" type="pres">
      <dgm:prSet presAssocID="{44444975-28B6-8B4A-B65D-FE40DCE6D582}" presName="item2" presStyleLbl="node1" presStyleIdx="1" presStyleCnt="3">
        <dgm:presLayoutVars>
          <dgm:bulletEnabled val="1"/>
        </dgm:presLayoutVars>
      </dgm:prSet>
      <dgm:spPr/>
    </dgm:pt>
    <dgm:pt modelId="{8486C20C-0B28-1946-A79B-D3D57D35A8C2}" type="pres">
      <dgm:prSet presAssocID="{FEE33530-E762-B642-9A3B-4563B4FC98D9}" presName="item3" presStyleLbl="node1" presStyleIdx="2" presStyleCnt="3">
        <dgm:presLayoutVars>
          <dgm:bulletEnabled val="1"/>
        </dgm:presLayoutVars>
      </dgm:prSet>
      <dgm:spPr/>
    </dgm:pt>
    <dgm:pt modelId="{C1348AB7-BCCA-294F-B0C4-60239E4A3F8D}" type="pres">
      <dgm:prSet presAssocID="{4275F39E-2BCA-BF4A-BF29-5B2C76294386}" presName="funnel" presStyleLbl="trAlignAcc1" presStyleIdx="0" presStyleCnt="1"/>
      <dgm:spPr/>
    </dgm:pt>
  </dgm:ptLst>
  <dgm:cxnLst>
    <dgm:cxn modelId="{1B85F73F-B311-BE49-850E-65EF7A850C0D}" srcId="{4275F39E-2BCA-BF4A-BF29-5B2C76294386}" destId="{14C0E38D-DFD4-484F-BD67-D88777CC076F}" srcOrd="1" destOrd="0" parTransId="{B8456EA3-271B-034F-9DB9-046B059D0333}" sibTransId="{AB7F0DEC-42E1-4A48-989A-0806D952B062}"/>
    <dgm:cxn modelId="{F3E69440-7885-0D46-B2AE-AA5F551DE4F2}" type="presOf" srcId="{4275F39E-2BCA-BF4A-BF29-5B2C76294386}" destId="{4094C018-23CA-EE4C-B093-BB0D12D42A28}" srcOrd="0" destOrd="0" presId="urn:microsoft.com/office/officeart/2005/8/layout/funnel1"/>
    <dgm:cxn modelId="{D1A3E66A-91CC-A14A-BBBE-AA164AB1306F}" type="presOf" srcId="{FEE33530-E762-B642-9A3B-4563B4FC98D9}" destId="{E92EE8A2-042E-4446-97E1-A202D39A3BD6}" srcOrd="0" destOrd="0" presId="urn:microsoft.com/office/officeart/2005/8/layout/funnel1"/>
    <dgm:cxn modelId="{B151447E-FF85-7947-9B88-90BEB803C064}" srcId="{4275F39E-2BCA-BF4A-BF29-5B2C76294386}" destId="{44444975-28B6-8B4A-B65D-FE40DCE6D582}" srcOrd="2" destOrd="0" parTransId="{ED75BE30-7309-F54C-B429-70031FBFBED9}" sibTransId="{A91E0934-F783-C64D-B318-C8F0032CB693}"/>
    <dgm:cxn modelId="{68C7EA7F-83CC-4348-9771-C8DCF230E5F0}" srcId="{4275F39E-2BCA-BF4A-BF29-5B2C76294386}" destId="{7C93580A-BB30-D140-9315-9E223393EB43}" srcOrd="0" destOrd="0" parTransId="{8E568ECF-2958-C341-BAD9-B2B77733A442}" sibTransId="{BA3941F5-9887-5440-8C2D-EF895757772F}"/>
    <dgm:cxn modelId="{61916B86-6F00-D347-983B-198F59FEDD8B}" srcId="{4275F39E-2BCA-BF4A-BF29-5B2C76294386}" destId="{FEE33530-E762-B642-9A3B-4563B4FC98D9}" srcOrd="3" destOrd="0" parTransId="{54566D8E-F201-6343-8A61-D91F50A7B9DB}" sibTransId="{6FE6A326-C451-7E40-B632-BF484EE2BCE7}"/>
    <dgm:cxn modelId="{6022DDBB-C1ED-854A-A8C6-8A89F6C3CA94}" type="presOf" srcId="{44444975-28B6-8B4A-B65D-FE40DCE6D582}" destId="{9768CD6D-4675-384B-B0EA-08F8FC080909}" srcOrd="0" destOrd="0" presId="urn:microsoft.com/office/officeart/2005/8/layout/funnel1"/>
    <dgm:cxn modelId="{E65F0EC9-27C4-1745-98A4-EFC69CBB475E}" type="presOf" srcId="{7C93580A-BB30-D140-9315-9E223393EB43}" destId="{8486C20C-0B28-1946-A79B-D3D57D35A8C2}" srcOrd="0" destOrd="0" presId="urn:microsoft.com/office/officeart/2005/8/layout/funnel1"/>
    <dgm:cxn modelId="{F7B916F4-E676-B144-9708-CFCFEB9ED961}" type="presOf" srcId="{14C0E38D-DFD4-484F-BD67-D88777CC076F}" destId="{0125FE62-CC6F-9C48-B760-6D8961C6957A}" srcOrd="0" destOrd="0" presId="urn:microsoft.com/office/officeart/2005/8/layout/funnel1"/>
    <dgm:cxn modelId="{20F7C755-AB98-C046-B8E3-957B1F4DBB31}" type="presParOf" srcId="{4094C018-23CA-EE4C-B093-BB0D12D42A28}" destId="{FC678638-1CF1-DC4A-A426-BC5167341DB4}" srcOrd="0" destOrd="0" presId="urn:microsoft.com/office/officeart/2005/8/layout/funnel1"/>
    <dgm:cxn modelId="{184F19D3-3C88-FA4B-BB1C-81CFA4DDB6D1}" type="presParOf" srcId="{4094C018-23CA-EE4C-B093-BB0D12D42A28}" destId="{57E9EEF8-C939-C147-9EEA-5889C67D7850}" srcOrd="1" destOrd="0" presId="urn:microsoft.com/office/officeart/2005/8/layout/funnel1"/>
    <dgm:cxn modelId="{A8820C0A-E605-5040-8D60-166D19C0DB45}" type="presParOf" srcId="{4094C018-23CA-EE4C-B093-BB0D12D42A28}" destId="{E92EE8A2-042E-4446-97E1-A202D39A3BD6}" srcOrd="2" destOrd="0" presId="urn:microsoft.com/office/officeart/2005/8/layout/funnel1"/>
    <dgm:cxn modelId="{66C1046E-9FAB-D445-8AAD-BE0505D4A609}" type="presParOf" srcId="{4094C018-23CA-EE4C-B093-BB0D12D42A28}" destId="{9768CD6D-4675-384B-B0EA-08F8FC080909}" srcOrd="3" destOrd="0" presId="urn:microsoft.com/office/officeart/2005/8/layout/funnel1"/>
    <dgm:cxn modelId="{50B18280-6764-184D-9C24-23FA73197771}" type="presParOf" srcId="{4094C018-23CA-EE4C-B093-BB0D12D42A28}" destId="{0125FE62-CC6F-9C48-B760-6D8961C6957A}" srcOrd="4" destOrd="0" presId="urn:microsoft.com/office/officeart/2005/8/layout/funnel1"/>
    <dgm:cxn modelId="{350111FB-811B-8942-B3C2-0605A34D6E8C}" type="presParOf" srcId="{4094C018-23CA-EE4C-B093-BB0D12D42A28}" destId="{8486C20C-0B28-1946-A79B-D3D57D35A8C2}" srcOrd="5" destOrd="0" presId="urn:microsoft.com/office/officeart/2005/8/layout/funnel1"/>
    <dgm:cxn modelId="{729DF217-AC0C-C546-8D07-D535CA59D594}" type="presParOf" srcId="{4094C018-23CA-EE4C-B093-BB0D12D42A28}" destId="{C1348AB7-BCCA-294F-B0C4-60239E4A3F8D}"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78638-1CF1-DC4A-A426-BC5167341DB4}">
      <dsp:nvSpPr>
        <dsp:cNvPr id="0" name=""/>
        <dsp:cNvSpPr/>
      </dsp:nvSpPr>
      <dsp:spPr>
        <a:xfrm>
          <a:off x="759885" y="1546192"/>
          <a:ext cx="2776918" cy="964387"/>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E9EEF8-C939-C147-9EEA-5889C67D7850}">
      <dsp:nvSpPr>
        <dsp:cNvPr id="0" name=""/>
        <dsp:cNvSpPr/>
      </dsp:nvSpPr>
      <dsp:spPr>
        <a:xfrm>
          <a:off x="1883568" y="4246605"/>
          <a:ext cx="538162" cy="561476"/>
        </a:xfrm>
        <a:prstGeom prst="down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2EE8A2-042E-4446-97E1-A202D39A3BD6}">
      <dsp:nvSpPr>
        <dsp:cNvPr id="0" name=""/>
        <dsp:cNvSpPr/>
      </dsp:nvSpPr>
      <dsp:spPr>
        <a:xfrm>
          <a:off x="339670" y="4705992"/>
          <a:ext cx="3625958" cy="459405"/>
        </a:xfrm>
        <a:prstGeom prst="rect">
          <a:avLst/>
        </a:prstGeom>
        <a:no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ts val="0"/>
            </a:spcAft>
            <a:buNone/>
          </a:pPr>
          <a:r>
            <a:rPr lang="en-US" sz="1600" b="1" kern="1200" dirty="0"/>
            <a:t>Project’s Data Assets</a:t>
          </a:r>
        </a:p>
      </dsp:txBody>
      <dsp:txXfrm>
        <a:off x="339670" y="4705992"/>
        <a:ext cx="3625958" cy="459405"/>
      </dsp:txXfrm>
    </dsp:sp>
    <dsp:sp modelId="{9768CD6D-4675-384B-B0EA-08F8FC080909}">
      <dsp:nvSpPr>
        <dsp:cNvPr id="0" name=""/>
        <dsp:cNvSpPr/>
      </dsp:nvSpPr>
      <dsp:spPr>
        <a:xfrm>
          <a:off x="1769478" y="2585061"/>
          <a:ext cx="968692" cy="96869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Dataset Idea</a:t>
          </a:r>
        </a:p>
      </dsp:txBody>
      <dsp:txXfrm>
        <a:off x="1911340" y="2726923"/>
        <a:ext cx="684968" cy="684968"/>
      </dsp:txXfrm>
    </dsp:sp>
    <dsp:sp modelId="{0125FE62-CC6F-9C48-B760-6D8961C6957A}">
      <dsp:nvSpPr>
        <dsp:cNvPr id="0" name=""/>
        <dsp:cNvSpPr/>
      </dsp:nvSpPr>
      <dsp:spPr>
        <a:xfrm>
          <a:off x="1076324" y="1858326"/>
          <a:ext cx="968692" cy="968692"/>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Dataset Idea</a:t>
          </a:r>
        </a:p>
      </dsp:txBody>
      <dsp:txXfrm>
        <a:off x="1218186" y="2000188"/>
        <a:ext cx="684968" cy="684968"/>
      </dsp:txXfrm>
    </dsp:sp>
    <dsp:sp modelId="{8486C20C-0B28-1946-A79B-D3D57D35A8C2}">
      <dsp:nvSpPr>
        <dsp:cNvPr id="0" name=""/>
        <dsp:cNvSpPr/>
      </dsp:nvSpPr>
      <dsp:spPr>
        <a:xfrm>
          <a:off x="2066544" y="1624118"/>
          <a:ext cx="968692" cy="968692"/>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Dataset Idea</a:t>
          </a:r>
        </a:p>
      </dsp:txBody>
      <dsp:txXfrm>
        <a:off x="2208406" y="1765980"/>
        <a:ext cx="684968" cy="684968"/>
      </dsp:txXfrm>
    </dsp:sp>
    <dsp:sp modelId="{C1348AB7-BCCA-294F-B0C4-60239E4A3F8D}">
      <dsp:nvSpPr>
        <dsp:cNvPr id="0" name=""/>
        <dsp:cNvSpPr/>
      </dsp:nvSpPr>
      <dsp:spPr>
        <a:xfrm>
          <a:off x="645794" y="1427796"/>
          <a:ext cx="3013710" cy="2410968"/>
        </a:xfrm>
        <a:prstGeom prst="funnel">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08AFCA-EED1-E94A-ABAB-41624E1F85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6DF4294-E504-E64F-A3DA-3A88AF11A5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5524CB-C600-EF44-8DD8-32C90276FA7D}" type="datetimeFigureOut">
              <a:rPr lang="en-US" smtClean="0"/>
              <a:t>8/1/19</a:t>
            </a:fld>
            <a:endParaRPr lang="en-US"/>
          </a:p>
        </p:txBody>
      </p:sp>
      <p:sp>
        <p:nvSpPr>
          <p:cNvPr id="4" name="Footer Placeholder 3">
            <a:extLst>
              <a:ext uri="{FF2B5EF4-FFF2-40B4-BE49-F238E27FC236}">
                <a16:creationId xmlns:a16="http://schemas.microsoft.com/office/drawing/2014/main" id="{D5674728-285A-EE47-B1E7-157CDBD34A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84F7756-7A36-7343-ADA6-5DFF025E46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8E1F5F-977C-9847-8A8F-C82A908265C8}" type="slidenum">
              <a:rPr lang="en-US" smtClean="0"/>
              <a:t>‹#›</a:t>
            </a:fld>
            <a:endParaRPr lang="en-US"/>
          </a:p>
        </p:txBody>
      </p:sp>
    </p:spTree>
    <p:extLst>
      <p:ext uri="{BB962C8B-B14F-4D97-AF65-F5344CB8AC3E}">
        <p14:creationId xmlns:p14="http://schemas.microsoft.com/office/powerpoint/2010/main" val="25385951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2C9E5F-156D-6249-903A-684C03339ABE}" type="datetimeFigureOut">
              <a:rPr lang="en-US" smtClean="0"/>
              <a:t>8/1/19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4A84F-9531-7F45-AB1B-9BC23BDBA730}" type="slidenum">
              <a:rPr lang="en-US" smtClean="0"/>
              <a:t>‹#›</a:t>
            </a:fld>
            <a:endParaRPr lang="en-US"/>
          </a:p>
        </p:txBody>
      </p:sp>
    </p:spTree>
    <p:extLst>
      <p:ext uri="{BB962C8B-B14F-4D97-AF65-F5344CB8AC3E}">
        <p14:creationId xmlns:p14="http://schemas.microsoft.com/office/powerpoint/2010/main" val="613351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it’s nice to meet you. My name is Devika Nair and this is my colleague Josh Goldstein. I am the newest addition to the SDAD team as a Research Scientist and I have had the great fortune to participate in a wide variety of projects and interact with a number of stakeholders during my time with the lab. </a:t>
            </a:r>
          </a:p>
          <a:p>
            <a:endParaRPr lang="en-US" dirty="0"/>
          </a:p>
          <a:p>
            <a:r>
              <a:rPr lang="en-US" dirty="0"/>
              <a:t>BACKGROUND – </a:t>
            </a:r>
          </a:p>
          <a:p>
            <a:pPr marL="171450" indent="-171450">
              <a:buFont typeface="Arial" panose="020B0604020202020204" pitchFamily="34" charset="0"/>
              <a:buChar char="•"/>
            </a:pPr>
            <a:r>
              <a:rPr lang="en-US" dirty="0"/>
              <a:t>MS Data Analytics</a:t>
            </a:r>
          </a:p>
          <a:p>
            <a:pPr marL="171450" indent="-171450">
              <a:buFont typeface="Arial" panose="020B0604020202020204" pitchFamily="34" charset="0"/>
              <a:buChar char="•"/>
            </a:pPr>
            <a:r>
              <a:rPr lang="en-US" dirty="0"/>
              <a:t>1 year - Arlington County – Process &amp; Data Analytics Team</a:t>
            </a:r>
          </a:p>
          <a:p>
            <a:pPr marL="171450" indent="-171450">
              <a:buFont typeface="Arial" panose="020B0604020202020204" pitchFamily="34" charset="0"/>
              <a:buChar char="•"/>
            </a:pPr>
            <a:r>
              <a:rPr lang="en-US" dirty="0"/>
              <a:t>Last summer - DSPG fellowship –worked on projects with Virginia Cooperative Extension &amp; Virginia Tech University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Today I am going to take us through the Data Discovery, Inventory, and Screening portion of our CLD3 approach to research. I have a few slides for us today, but this is a workshop, which means we’re going to spend the bulk of this session in exercises and discussions. And I will look to you for your questions, feedback, and ideas as we move through the presentation. Please help me make this an interactive session and feel free to interrupt me at any time!</a:t>
            </a:r>
          </a:p>
          <a:p>
            <a:pPr marL="171450" indent="-171450">
              <a:buFont typeface="Arial" panose="020B0604020202020204" pitchFamily="34" charset="0"/>
              <a:buChar char="•"/>
            </a:pPr>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461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starting with neighborhoods and families, our goal is to characterize Arlington County by its resident population and understand who these families are at baseline, perhaps by income and education and their vulnerability to food insecurity.</a:t>
            </a:r>
          </a:p>
          <a:p>
            <a:r>
              <a:rPr lang="en-US" dirty="0"/>
              <a:t>From there, we can start to map the high level pieces of information to real data sources, like the American Community Survey – which gives us a sense of demographics and income. We might also leverage the Current Population Survey, which includes a module on household food security. PERFECT!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we’ve taken the time to understand our baseline population, we want to start looking at those providers of food security, and we’re going to build on the families we have been profiling by looking at school districts next. </a:t>
            </a:r>
          </a:p>
          <a:p>
            <a:endParaRPr lang="en-US" dirty="0"/>
          </a:p>
          <a:p>
            <a:r>
              <a:rPr lang="en-US" dirty="0"/>
              <a:t>On School Districts, we’re looking to characterize children’s access to food, ideally healthy food, and determine the utilization of these services. Mapping that back to administrative data, we might see this represented by the Early Childhood  Longitudinal Study with their Kindergarten cohort. </a:t>
            </a:r>
          </a:p>
          <a:p>
            <a:endParaRPr lang="en-US" dirty="0"/>
          </a:p>
          <a:p>
            <a:r>
              <a:rPr lang="en-US" dirty="0"/>
              <a:t>NEXT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3738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in that vein, there are other providers of food security that we </a:t>
            </a:r>
            <a:r>
              <a:rPr lang="en-US" dirty="0" err="1"/>
              <a:t>wawnt</a:t>
            </a:r>
            <a:r>
              <a:rPr lang="en-US" dirty="0"/>
              <a:t> to look at: community organizations and local government. With both of these, we want to characterize the role, the extent, and the gaps of these services, and there are some options across local, opportunity, and administrative data.</a:t>
            </a:r>
          </a:p>
          <a:p>
            <a:endParaRPr lang="en-US" dirty="0"/>
          </a:p>
          <a:p>
            <a:r>
              <a:rPr lang="en-US" dirty="0"/>
              <a:t>For example, there are a number of nonprofits active in our area whose posted routes or service locations we might pull into our analysis. The IRS has a list of non-profits by area, so that administrative dataset may help us find nonprofits we may have missed by </a:t>
            </a:r>
            <a:r>
              <a:rPr lang="en-US" dirty="0" err="1"/>
              <a:t>websearch</a:t>
            </a:r>
            <a:r>
              <a:rPr lang="en-US" dirty="0"/>
              <a:t> or stakeholder conversations. USDA has resources around food deserts that might be helpful. </a:t>
            </a:r>
          </a:p>
          <a:p>
            <a:endParaRPr lang="en-US" dirty="0"/>
          </a:p>
          <a:p>
            <a:r>
              <a:rPr lang="en-US" dirty="0"/>
              <a:t>Really here, what I want to drive home is the importance of starting the data discovery process with desired information and then mapping those to data sources. What quickly emerges is a list of potential data sources, and while it’s tempting to run off with your source list, it’s </a:t>
            </a:r>
            <a:r>
              <a:rPr lang="en-US" dirty="0" err="1"/>
              <a:t>reallllly</a:t>
            </a:r>
            <a:r>
              <a:rPr lang="en-US" dirty="0"/>
              <a:t> helpful to compare your information list to your data list and think about the limitations and assumptions of your research as well as what you are missing. And that leaves you in a better position to defend your project direction choices and upon project completion, go back and pick up a new direction. </a:t>
            </a:r>
          </a:p>
          <a:p>
            <a:endParaRPr lang="en-US" dirty="0"/>
          </a:p>
          <a:p>
            <a:r>
              <a:rPr lang="en-US" dirty="0"/>
              <a:t>NEXT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5278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we would compile the results of our data discovery into a data map, that visualizes the domains and data we hope to leverage for our research question. Here you can see the information is organized in a number of different ways. First by internal and external drivers of food insecurity. </a:t>
            </a:r>
          </a:p>
          <a:p>
            <a:pPr marL="171450" indent="-171450">
              <a:buFont typeface="Arial" panose="020B0604020202020204" pitchFamily="34" charset="0"/>
              <a:buChar char="•"/>
            </a:pPr>
            <a:r>
              <a:rPr lang="en-US" dirty="0"/>
              <a:t>Internal side, you see the risk factors for food insecurity as well as the consequences. </a:t>
            </a:r>
          </a:p>
          <a:p>
            <a:pPr marL="171450" indent="-171450">
              <a:buFont typeface="Arial" panose="020B0604020202020204" pitchFamily="34" charset="0"/>
              <a:buChar char="•"/>
            </a:pPr>
            <a:r>
              <a:rPr lang="en-US" dirty="0"/>
              <a:t>External side, you see the organizational efforts to address hunger relief as well as the social impacts of food insecurity. </a:t>
            </a:r>
          </a:p>
          <a:p>
            <a:pPr marL="171450" indent="-171450">
              <a:buFont typeface="Arial" panose="020B0604020202020204" pitchFamily="34" charset="0"/>
              <a:buChar char="•"/>
            </a:pPr>
            <a:r>
              <a:rPr lang="en-US" dirty="0"/>
              <a:t>Both -  there are data points and data sources that inform our work at multiple levels of analysis, as given by our system of closed </a:t>
            </a:r>
            <a:r>
              <a:rPr lang="en-US" dirty="0" err="1"/>
              <a:t>venn</a:t>
            </a:r>
            <a:r>
              <a:rPr lang="en-US" dirty="0"/>
              <a:t> diagrams at the center.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the state level, we have statewide unemployment from our social impacts domain. </a:t>
            </a:r>
          </a:p>
          <a:p>
            <a:pPr marL="0" indent="0">
              <a:buFont typeface="Arial" panose="020B0604020202020204" pitchFamily="34" charset="0"/>
              <a:buNone/>
            </a:pPr>
            <a:r>
              <a:rPr lang="en-US" dirty="0"/>
              <a:t>City and County programs are at play in the support programs, like the local food banks. </a:t>
            </a:r>
          </a:p>
          <a:p>
            <a:pPr marL="0" indent="0">
              <a:buFont typeface="Arial" panose="020B0604020202020204" pitchFamily="34" charset="0"/>
              <a:buNone/>
            </a:pPr>
            <a:r>
              <a:rPr lang="en-US" dirty="0"/>
              <a:t>Households are shown in the indicators, with components like Demographics </a:t>
            </a:r>
            <a:r>
              <a:rPr lang="en-US" dirty="0" err="1"/>
              <a:t>nad</a:t>
            </a:r>
            <a:r>
              <a:rPr lang="en-US" dirty="0"/>
              <a:t> Household Composition. </a:t>
            </a:r>
          </a:p>
          <a:p>
            <a:pPr marL="0" indent="0">
              <a:buFont typeface="Arial" panose="020B0604020202020204" pitchFamily="34" charset="0"/>
              <a:buNone/>
            </a:pPr>
            <a:r>
              <a:rPr lang="en-US" dirty="0"/>
              <a:t>And Vulnerable Populations are given in the individual consequences, like chronic illness. </a:t>
            </a:r>
          </a:p>
          <a:p>
            <a:endParaRPr lang="en-US" dirty="0"/>
          </a:p>
          <a:p>
            <a:r>
              <a:rPr lang="en-US" dirty="0"/>
              <a:t>NEXT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193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050" i="0" kern="1200" dirty="0">
                <a:solidFill>
                  <a:schemeClr val="tx1"/>
                </a:solidFill>
                <a:effectLst/>
                <a:latin typeface="+mn-lt"/>
                <a:ea typeface="+mn-ea"/>
                <a:cs typeface="+mn-cs"/>
              </a:rPr>
              <a:t>Now I want to return to our original problem statement. We have added in our piece about real estate and property values, and we are now pulling out our major themes. We have this idea of rural communities, program impact, property values, and Broadband access. We take these informational domains through our data discovery process and emerge with our data map. </a:t>
            </a:r>
          </a:p>
          <a:p>
            <a:endParaRPr lang="en-US" sz="1050" i="0" kern="1200" dirty="0">
              <a:solidFill>
                <a:schemeClr val="tx1"/>
              </a:solidFill>
              <a:effectLst/>
              <a:latin typeface="+mn-lt"/>
              <a:ea typeface="+mn-ea"/>
              <a:cs typeface="+mn-cs"/>
            </a:endParaRPr>
          </a:p>
          <a:p>
            <a:r>
              <a:rPr lang="en-US" sz="1050" i="0" kern="1200" dirty="0">
                <a:solidFill>
                  <a:schemeClr val="tx1"/>
                </a:solidFill>
                <a:effectLst/>
                <a:latin typeface="+mn-lt"/>
                <a:ea typeface="+mn-ea"/>
                <a:cs typeface="+mn-cs"/>
              </a:rPr>
              <a:t>NEXT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008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we’ve done such an excellent job with problem elaboration and have a very specific, clear, concise, and actionable problem statement, we’ve been able to flesh out three of the themes we had caught in our major themes as well as some other domains that may be of interest to us.</a:t>
            </a:r>
          </a:p>
          <a:p>
            <a:endParaRPr lang="en-US" dirty="0"/>
          </a:p>
          <a:p>
            <a:r>
              <a:rPr lang="en-US" dirty="0"/>
              <a:t>CLICK</a:t>
            </a:r>
          </a:p>
          <a:p>
            <a:endParaRPr lang="en-US" dirty="0"/>
          </a:p>
          <a:p>
            <a:r>
              <a:rPr lang="en-US" dirty="0"/>
              <a:t>And of those, we now have a sense of the types of information we need. Our broadband factors, like availability, speed, latency, are all </a:t>
            </a:r>
            <a:r>
              <a:rPr lang="en-US" dirty="0" err="1"/>
              <a:t>datapoints</a:t>
            </a:r>
            <a:r>
              <a:rPr lang="en-US" dirty="0"/>
              <a:t> we'll need and when we start to think through where we could find these data...</a:t>
            </a:r>
          </a:p>
          <a:p>
            <a:endParaRPr lang="en-US" dirty="0"/>
          </a:p>
          <a:p>
            <a:r>
              <a:rPr lang="en-US" dirty="0"/>
              <a:t>NEXT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9377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ITC Franklin Gothic Std Book" panose="020B0504030503020204" pitchFamily="34" charset="77"/>
              </a:rPr>
              <a:t>Using our data map, we now know what kinds of information we need and we’re going to set out to discover our sources. This process for me, always starts with problem statement elaboration, specifically in conversations with stakeholders. </a:t>
            </a:r>
          </a:p>
          <a:p>
            <a:pPr marL="171450" indent="-171450">
              <a:buFont typeface="Arial" panose="020B0604020202020204" pitchFamily="34" charset="0"/>
              <a:buChar char="•"/>
            </a:pPr>
            <a:r>
              <a:rPr lang="en-US" dirty="0">
                <a:latin typeface="ITC Franklin Gothic Std Book" panose="020B0504030503020204" pitchFamily="34" charset="77"/>
              </a:rPr>
              <a:t>Are there data they are already using? </a:t>
            </a:r>
          </a:p>
          <a:p>
            <a:pPr marL="171450" indent="-171450">
              <a:buFont typeface="Arial" panose="020B0604020202020204" pitchFamily="34" charset="0"/>
              <a:buChar char="•"/>
            </a:pPr>
            <a:r>
              <a:rPr lang="en-US" dirty="0">
                <a:latin typeface="ITC Franklin Gothic Std Book" panose="020B0504030503020204" pitchFamily="34" charset="77"/>
              </a:rPr>
              <a:t>Are there strengths or drawbacks to what they’ve been using?</a:t>
            </a:r>
          </a:p>
          <a:p>
            <a:pPr marL="171450" indent="-171450">
              <a:buFont typeface="Arial" panose="020B0604020202020204" pitchFamily="34" charset="0"/>
              <a:buChar char="•"/>
            </a:pPr>
            <a:r>
              <a:rPr lang="en-US" dirty="0">
                <a:latin typeface="ITC Franklin Gothic Std Book" panose="020B0504030503020204" pitchFamily="34" charset="77"/>
              </a:rPr>
              <a:t>What would be most informative to them given their day to day work? </a:t>
            </a:r>
          </a:p>
          <a:p>
            <a:pPr marL="0" indent="0">
              <a:buFont typeface="Arial" panose="020B0604020202020204" pitchFamily="34" charset="0"/>
              <a:buNone/>
            </a:pPr>
            <a:r>
              <a:rPr lang="en-US" dirty="0">
                <a:latin typeface="ITC Franklin Gothic Std Book" panose="020B0504030503020204" pitchFamily="34" charset="77"/>
              </a:rPr>
              <a:t>Industry conversations can also be incredibly helpful. Hearing from and talking to people who work in either the data space or the specific domain can help illuminate useful sources. For us those conversations often happen at meetups, conferences, and with other research partners. Another useful and often undervalued source are university libraries, who often maintain data assets on behalf of their academic institution. </a:t>
            </a:r>
          </a:p>
          <a:p>
            <a:pPr marL="0" indent="0">
              <a:buFont typeface="Arial" panose="020B0604020202020204" pitchFamily="34" charset="0"/>
              <a:buNone/>
            </a:pPr>
            <a:endParaRPr lang="en-US" dirty="0">
              <a:latin typeface="ITC Franklin Gothic Std Book" panose="020B0504030503020204" pitchFamily="34" charset="77"/>
            </a:endParaRPr>
          </a:p>
          <a:p>
            <a:pPr marL="0" indent="0">
              <a:buFont typeface="Arial" panose="020B0604020202020204" pitchFamily="34" charset="0"/>
              <a:buNone/>
            </a:pPr>
            <a:r>
              <a:rPr lang="en-US" dirty="0">
                <a:latin typeface="ITC Franklin Gothic Std Book" panose="020B0504030503020204" pitchFamily="34" charset="77"/>
              </a:rPr>
              <a:t>Data aggregators can also be helpful. Kaggle and </a:t>
            </a:r>
            <a:r>
              <a:rPr lang="en-US" dirty="0" err="1">
                <a:latin typeface="ITC Franklin Gothic Std Book" panose="020B0504030503020204" pitchFamily="34" charset="77"/>
              </a:rPr>
              <a:t>data.gov</a:t>
            </a:r>
            <a:r>
              <a:rPr lang="en-US" dirty="0">
                <a:latin typeface="ITC Franklin Gothic Std Book" panose="020B0504030503020204" pitchFamily="34" charset="77"/>
              </a:rPr>
              <a:t> are massive sites. We had a project looking to STEM educational pathways and found a site called </a:t>
            </a:r>
            <a:r>
              <a:rPr lang="en-US" dirty="0" err="1">
                <a:latin typeface="ITC Franklin Gothic Std Book" panose="020B0504030503020204" pitchFamily="34" charset="77"/>
              </a:rPr>
              <a:t>credentialfinder.com</a:t>
            </a:r>
            <a:r>
              <a:rPr lang="en-US" dirty="0">
                <a:latin typeface="ITC Franklin Gothic Std Book" panose="020B0504030503020204" pitchFamily="34" charset="77"/>
              </a:rPr>
              <a:t> that aggregated STEM credentials for us. You never know what’s out there! </a:t>
            </a:r>
          </a:p>
          <a:p>
            <a:pPr marL="0" indent="0">
              <a:buFont typeface="Arial" panose="020B0604020202020204" pitchFamily="34" charset="0"/>
              <a:buNone/>
            </a:pPr>
            <a:endParaRPr lang="en-US" dirty="0">
              <a:latin typeface="ITC Franklin Gothic Std Book" panose="020B0504030503020204" pitchFamily="34" charset="77"/>
            </a:endParaRPr>
          </a:p>
          <a:p>
            <a:pPr marL="0" indent="0">
              <a:buFont typeface="Arial" panose="020B0604020202020204" pitchFamily="34" charset="0"/>
              <a:buNone/>
            </a:pPr>
            <a:r>
              <a:rPr lang="en-US" dirty="0">
                <a:latin typeface="ITC Franklin Gothic Std Book" panose="020B0504030503020204" pitchFamily="34" charset="77"/>
              </a:rPr>
              <a:t>Literature review can also be helpful, to find out what datasets others use. </a:t>
            </a:r>
          </a:p>
          <a:p>
            <a:pPr marL="0" indent="0">
              <a:buFont typeface="Arial" panose="020B0604020202020204" pitchFamily="34" charset="0"/>
              <a:buNone/>
            </a:pPr>
            <a:endParaRPr lang="en-US" dirty="0">
              <a:latin typeface="ITC Franklin Gothic Std Book" panose="020B0504030503020204" pitchFamily="34" charset="77"/>
            </a:endParaRPr>
          </a:p>
          <a:p>
            <a:pPr marL="0" indent="0">
              <a:buFont typeface="Arial" panose="020B0604020202020204" pitchFamily="34" charset="0"/>
              <a:buNone/>
            </a:pPr>
            <a:r>
              <a:rPr lang="en-US" dirty="0">
                <a:latin typeface="ITC Franklin Gothic Std Book" panose="020B0504030503020204" pitchFamily="34" charset="77"/>
              </a:rPr>
              <a:t>There are 13 federal statistical agencies who host publicly accessible data themselves, which we leverage often. </a:t>
            </a:r>
          </a:p>
          <a:p>
            <a:pPr marL="0" indent="0">
              <a:buFont typeface="Arial" panose="020B0604020202020204" pitchFamily="34" charset="0"/>
              <a:buNone/>
            </a:pPr>
            <a:r>
              <a:rPr lang="en-US" dirty="0">
                <a:latin typeface="ITC Franklin Gothic Std Book" panose="020B0504030503020204" pitchFamily="34" charset="77"/>
              </a:rPr>
              <a:t>Personal and professional experience is great. For our Broadband example, I was able to lean on my work with Arlington County</a:t>
            </a:r>
          </a:p>
          <a:p>
            <a:endParaRPr lang="en-US" dirty="0">
              <a:latin typeface="ITC Franklin Gothic Std Book" panose="020B0504030503020204" pitchFamily="34" charset="77"/>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2196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our data map, we have brainstormed our </a:t>
            </a:r>
            <a:r>
              <a:rPr lang="en-US" dirty="0" err="1"/>
              <a:t>wishlist</a:t>
            </a:r>
            <a:r>
              <a:rPr lang="en-US" dirty="0"/>
              <a:t> of data we are dreaming of. In each of these domains is a number of potential sources that could fit our needs. </a:t>
            </a:r>
          </a:p>
          <a:p>
            <a:endParaRPr lang="en-US" dirty="0"/>
          </a:p>
          <a:p>
            <a:r>
              <a:rPr lang="en-US" dirty="0"/>
              <a:t>For this project, we are looking to leverage federal datasets to characterize our rural communities, mostly private and local data for program impact on property values, and a mixture of federal and private sector data for broadband information. </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9113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Bef>
                <a:spcPts val="0"/>
              </a:spcBef>
              <a:spcAft>
                <a:spcPts val="1000"/>
              </a:spcAft>
              <a:buNone/>
            </a:pPr>
            <a:r>
              <a:rPr lang="en-US" sz="1400" b="0" dirty="0">
                <a:solidFill>
                  <a:srgbClr val="0D3168"/>
                </a:solidFill>
                <a:latin typeface="ITC Franklin Gothic Std Book" panose="020B0504030503020204" pitchFamily="34" charset="77"/>
              </a:rPr>
              <a:t>At this point, I’d like to pause our presentation and break us up into groups for a data discovery exercise. For this, I want us to step back into our Marshalltown problem. Remembering that we are hoping to think about the transit system in Marshalltown and the changing dynamics at play, I want us to take about 20 minutes to brainstorm the kinds information and data that you would want to bring to bear on the Marshalltown problem. Keep in mind – The SKY IS THE LIMIT! This can be real or imagined datasets from any source. </a:t>
            </a:r>
          </a:p>
          <a:p>
            <a:pPr marL="0" indent="0" algn="l">
              <a:spcBef>
                <a:spcPts val="0"/>
              </a:spcBef>
              <a:spcAft>
                <a:spcPts val="1000"/>
              </a:spcAft>
              <a:buNone/>
            </a:pPr>
            <a:endParaRPr lang="en-US" sz="1400" b="0" dirty="0">
              <a:solidFill>
                <a:srgbClr val="0D3168"/>
              </a:solidFill>
              <a:latin typeface="ITC Franklin Gothic Std Book" panose="020B0504030503020204" pitchFamily="34" charset="77"/>
            </a:endParaRPr>
          </a:p>
          <a:p>
            <a:pPr marL="0" indent="0" algn="l">
              <a:spcBef>
                <a:spcPts val="0"/>
              </a:spcBef>
              <a:spcAft>
                <a:spcPts val="1000"/>
              </a:spcAft>
              <a:buNone/>
            </a:pPr>
            <a:r>
              <a:rPr lang="en-US" sz="1400" b="0" dirty="0">
                <a:solidFill>
                  <a:srgbClr val="0D3168"/>
                </a:solidFill>
                <a:latin typeface="ITC Franklin Gothic Std Book" panose="020B0504030503020204" pitchFamily="34" charset="77"/>
              </a:rPr>
              <a:t>Logistically, I’d like us all to break into groups of 2-4 people.  You have a handout that will help guide you through this exercise. </a:t>
            </a:r>
          </a:p>
          <a:p>
            <a:pPr marL="0" indent="0" algn="l">
              <a:spcBef>
                <a:spcPts val="0"/>
              </a:spcBef>
              <a:spcAft>
                <a:spcPts val="1000"/>
              </a:spcAft>
              <a:buNone/>
            </a:pPr>
            <a:endParaRPr lang="en-US" sz="1400" b="1" dirty="0">
              <a:solidFill>
                <a:srgbClr val="0D3168"/>
              </a:solidFill>
              <a:latin typeface="ITC Franklin Gothic Std Book" panose="020B0504030503020204" pitchFamily="34" charset="77"/>
            </a:endParaRPr>
          </a:p>
          <a:p>
            <a:pPr marL="0" indent="0" algn="l">
              <a:spcBef>
                <a:spcPts val="0"/>
              </a:spcBef>
              <a:spcAft>
                <a:spcPts val="1000"/>
              </a:spcAft>
              <a:buNone/>
            </a:pPr>
            <a:r>
              <a:rPr lang="en-US" sz="1400" b="1" dirty="0">
                <a:solidFill>
                  <a:srgbClr val="0D3168"/>
                </a:solidFill>
                <a:latin typeface="ITC Franklin Gothic Std Book" panose="020B0504030503020204" pitchFamily="34" charset="77"/>
              </a:rPr>
              <a:t>The sky is the limit!</a:t>
            </a:r>
          </a:p>
          <a:p>
            <a:pPr marL="0" indent="0" algn="l">
              <a:spcBef>
                <a:spcPts val="0"/>
              </a:spcBef>
              <a:spcAft>
                <a:spcPts val="1000"/>
              </a:spcAft>
              <a:buNone/>
            </a:pPr>
            <a:r>
              <a:rPr lang="en-US" sz="1200" dirty="0">
                <a:solidFill>
                  <a:srgbClr val="0D3168"/>
                </a:solidFill>
                <a:latin typeface="ITC Franklin Gothic Std Book" panose="020B0504030503020204" pitchFamily="34" charset="77"/>
              </a:rPr>
              <a:t>Information – real or imagined </a:t>
            </a:r>
          </a:p>
          <a:p>
            <a:pPr marL="0" indent="0" algn="l">
              <a:spcBef>
                <a:spcPts val="0"/>
              </a:spcBef>
              <a:spcAft>
                <a:spcPts val="1000"/>
              </a:spcAft>
              <a:buNone/>
            </a:pPr>
            <a:r>
              <a:rPr lang="en-US" sz="1200" dirty="0">
                <a:solidFill>
                  <a:srgbClr val="0D3168"/>
                </a:solidFill>
                <a:latin typeface="ITC Franklin Gothic Std Book" panose="020B0504030503020204" pitchFamily="34" charset="77"/>
              </a:rPr>
              <a:t>Data - Designed, Administrative, Opportunity, Procedural</a:t>
            </a:r>
          </a:p>
          <a:p>
            <a:endParaRPr lang="en-US" dirty="0"/>
          </a:p>
          <a:p>
            <a:endParaRPr lang="en-US" dirty="0"/>
          </a:p>
          <a:p>
            <a:r>
              <a:rPr lang="en-US" dirty="0"/>
              <a:t>Handout needed</a:t>
            </a:r>
          </a:p>
          <a:p>
            <a:r>
              <a:rPr lang="en-US" dirty="0"/>
              <a:t>Breakout into groups</a:t>
            </a:r>
          </a:p>
        </p:txBody>
      </p:sp>
      <p:sp>
        <p:nvSpPr>
          <p:cNvPr id="4" name="Slide Number Placeholder 3"/>
          <p:cNvSpPr>
            <a:spLocks noGrp="1"/>
          </p:cNvSpPr>
          <p:nvPr>
            <p:ph type="sldNum" sz="quarter" idx="5"/>
          </p:nvPr>
        </p:nvSpPr>
        <p:spPr/>
        <p:txBody>
          <a:bodyPr/>
          <a:lstStyle/>
          <a:p>
            <a:fld id="{1494A84F-9531-7F45-AB1B-9BC23BDBA730}" type="slidenum">
              <a:rPr lang="en-US" smtClean="0"/>
              <a:t>17</a:t>
            </a:fld>
            <a:endParaRPr lang="en-US"/>
          </a:p>
        </p:txBody>
      </p:sp>
    </p:spTree>
    <p:extLst>
      <p:ext uri="{BB962C8B-B14F-4D97-AF65-F5344CB8AC3E}">
        <p14:creationId xmlns:p14="http://schemas.microsoft.com/office/powerpoint/2010/main" val="827433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Bef>
                <a:spcPts val="0"/>
              </a:spcBef>
              <a:spcAft>
                <a:spcPts val="1000"/>
              </a:spcAft>
              <a:buNone/>
            </a:pPr>
            <a:r>
              <a:rPr lang="en-US" dirty="0"/>
              <a:t>Now that we’ve had some time to think through and research some possible datasets, let’s take a few minutes to discuss the domains and datasets you came up with. </a:t>
            </a:r>
          </a:p>
          <a:p>
            <a:pPr marL="0" indent="0" algn="l">
              <a:spcBef>
                <a:spcPts val="0"/>
              </a:spcBef>
              <a:spcAft>
                <a:spcPts val="1000"/>
              </a:spcAft>
              <a:buNone/>
            </a:pPr>
            <a:endParaRPr lang="en-US" dirty="0"/>
          </a:p>
          <a:p>
            <a:pPr marL="0" indent="0" algn="l">
              <a:spcBef>
                <a:spcPts val="0"/>
              </a:spcBef>
              <a:spcAft>
                <a:spcPts val="1000"/>
              </a:spcAft>
              <a:buNone/>
            </a:pPr>
            <a:r>
              <a:rPr lang="en-US" dirty="0"/>
              <a:t>--- discuss + LODES example? </a:t>
            </a:r>
          </a:p>
          <a:p>
            <a:pPr marL="0" indent="0" algn="l">
              <a:spcBef>
                <a:spcPts val="0"/>
              </a:spcBef>
              <a:spcAft>
                <a:spcPts val="1000"/>
              </a:spcAft>
              <a:buNone/>
            </a:pPr>
            <a:endParaRPr lang="en-US" dirty="0"/>
          </a:p>
          <a:p>
            <a:pPr marL="0" indent="0" algn="l">
              <a:spcBef>
                <a:spcPts val="0"/>
              </a:spcBef>
              <a:spcAft>
                <a:spcPts val="1000"/>
              </a:spcAft>
              <a:buNone/>
            </a:pPr>
            <a:r>
              <a:rPr lang="en-US" dirty="0"/>
              <a:t>Now that we have our domains and some ideas, I want to pull us up and take a look at where we are. We’ve got our </a:t>
            </a:r>
            <a:r>
              <a:rPr lang="en-US" dirty="0" err="1"/>
              <a:t>wishlist</a:t>
            </a:r>
            <a:r>
              <a:rPr lang="en-US" dirty="0"/>
              <a:t> of datasets, but we’re on a schedule, and we need to make some decisions about which of these we are going to prioritize. The next step is to take this </a:t>
            </a:r>
            <a:r>
              <a:rPr lang="en-US" dirty="0" err="1"/>
              <a:t>wishlist</a:t>
            </a:r>
            <a:r>
              <a:rPr lang="en-US" dirty="0"/>
              <a:t> and figure out a way to quickly thumbs up/thumbs down this list. </a:t>
            </a:r>
          </a:p>
          <a:p>
            <a:pPr marL="0" indent="0" algn="l">
              <a:spcBef>
                <a:spcPts val="0"/>
              </a:spcBef>
              <a:spcAft>
                <a:spcPts val="1000"/>
              </a:spcAft>
              <a:buNone/>
            </a:pPr>
            <a:endParaRPr lang="en-US" dirty="0"/>
          </a:p>
          <a:p>
            <a:pPr marL="0" indent="0" algn="l">
              <a:spcBef>
                <a:spcPts val="0"/>
              </a:spcBef>
              <a:spcAft>
                <a:spcPts val="1000"/>
              </a:spcAft>
              <a:buNone/>
            </a:pPr>
            <a:endParaRPr lang="en-US" dirty="0"/>
          </a:p>
          <a:p>
            <a:pPr marL="0" indent="0" algn="l">
              <a:spcBef>
                <a:spcPts val="0"/>
              </a:spcBef>
              <a:spcAft>
                <a:spcPts val="1000"/>
              </a:spcAft>
              <a:buNone/>
            </a:pPr>
            <a:endParaRPr lang="en-US" dirty="0"/>
          </a:p>
          <a:p>
            <a:pPr marL="0" indent="0" algn="l">
              <a:spcBef>
                <a:spcPts val="0"/>
              </a:spcBef>
              <a:spcAft>
                <a:spcPts val="1000"/>
              </a:spcAft>
              <a:buNone/>
            </a:pPr>
            <a:endParaRPr lang="en-US" dirty="0"/>
          </a:p>
          <a:p>
            <a:pPr marL="0" indent="0" algn="l">
              <a:spcBef>
                <a:spcPts val="0"/>
              </a:spcBef>
              <a:spcAft>
                <a:spcPts val="1000"/>
              </a:spcAft>
              <a:buNone/>
            </a:pPr>
            <a:endParaRPr lang="en-US" dirty="0"/>
          </a:p>
          <a:p>
            <a:pPr marL="0" indent="0" algn="l">
              <a:spcBef>
                <a:spcPts val="0"/>
              </a:spcBef>
              <a:spcAft>
                <a:spcPts val="1000"/>
              </a:spcAft>
              <a:buNone/>
            </a:pPr>
            <a:r>
              <a:rPr lang="en-US" dirty="0"/>
              <a:t>-----</a:t>
            </a:r>
          </a:p>
          <a:p>
            <a:pPr marL="0" indent="0" algn="l">
              <a:spcBef>
                <a:spcPts val="0"/>
              </a:spcBef>
              <a:spcAft>
                <a:spcPts val="1000"/>
              </a:spcAft>
              <a:buNone/>
            </a:pPr>
            <a:r>
              <a:rPr lang="en-US" dirty="0"/>
              <a:t>IF NOTHING ELSE: </a:t>
            </a:r>
          </a:p>
          <a:p>
            <a:pPr marL="0" indent="0" algn="l">
              <a:spcBef>
                <a:spcPts val="0"/>
              </a:spcBef>
              <a:spcAft>
                <a:spcPts val="1000"/>
              </a:spcAft>
              <a:buNone/>
            </a:pPr>
            <a:r>
              <a:rPr lang="en-US" dirty="0"/>
              <a:t>LODES – local employment dataset from CENSUS, could be informative thinking through where people are commuting to </a:t>
            </a:r>
          </a:p>
          <a:p>
            <a:pPr marL="0" indent="0" algn="l">
              <a:spcBef>
                <a:spcPts val="0"/>
              </a:spcBef>
              <a:spcAft>
                <a:spcPts val="1000"/>
              </a:spcAft>
              <a:buNone/>
            </a:pPr>
            <a:endParaRPr lang="en-US" dirty="0"/>
          </a:p>
          <a:p>
            <a:pPr marL="0" indent="0" algn="l">
              <a:spcBef>
                <a:spcPts val="0"/>
              </a:spcBef>
              <a:spcAft>
                <a:spcPts val="1000"/>
              </a:spcAft>
              <a:buNone/>
            </a:pPr>
            <a:r>
              <a:rPr lang="en-US" dirty="0"/>
              <a:t>LODES inputs: </a:t>
            </a:r>
          </a:p>
          <a:p>
            <a:pPr marL="171450" indent="-171450" algn="l">
              <a:spcBef>
                <a:spcPts val="0"/>
              </a:spcBef>
              <a:spcAft>
                <a:spcPts val="1000"/>
              </a:spcAft>
              <a:buFont typeface="Arial" panose="020B0604020202020204" pitchFamily="34" charset="0"/>
              <a:buChar char="•"/>
            </a:pPr>
            <a:r>
              <a:rPr lang="en-US" dirty="0"/>
              <a:t>UI Wage Records </a:t>
            </a:r>
          </a:p>
          <a:p>
            <a:pPr marL="171450" indent="-171450" algn="l">
              <a:spcBef>
                <a:spcPts val="0"/>
              </a:spcBef>
              <a:spcAft>
                <a:spcPts val="1000"/>
              </a:spcAft>
              <a:buFont typeface="Arial" panose="020B0604020202020204" pitchFamily="34" charset="0"/>
              <a:buChar char="•"/>
            </a:pPr>
            <a:r>
              <a:rPr lang="en-US" dirty="0"/>
              <a:t>QCEW </a:t>
            </a:r>
          </a:p>
          <a:p>
            <a:pPr marL="171450" indent="-171450" algn="l">
              <a:spcBef>
                <a:spcPts val="0"/>
              </a:spcBef>
              <a:spcAft>
                <a:spcPts val="1000"/>
              </a:spcAft>
              <a:buFont typeface="Arial" panose="020B0604020202020204" pitchFamily="34" charset="0"/>
              <a:buChar char="•"/>
            </a:pPr>
            <a:r>
              <a:rPr lang="en-US" dirty="0"/>
              <a:t>Other Censuses and Surveys </a:t>
            </a:r>
          </a:p>
          <a:p>
            <a:pPr marL="171450" indent="-171450" algn="l">
              <a:spcBef>
                <a:spcPts val="0"/>
              </a:spcBef>
              <a:spcAft>
                <a:spcPts val="1000"/>
              </a:spcAft>
              <a:buFont typeface="Arial" panose="020B0604020202020204" pitchFamily="34" charset="0"/>
              <a:buChar char="•"/>
            </a:pPr>
            <a:r>
              <a:rPr lang="en-US" dirty="0" err="1"/>
              <a:t>StARS</a:t>
            </a:r>
            <a:endParaRPr lang="en-US" dirty="0"/>
          </a:p>
        </p:txBody>
      </p:sp>
      <p:sp>
        <p:nvSpPr>
          <p:cNvPr id="4" name="Slide Number Placeholder 3"/>
          <p:cNvSpPr>
            <a:spLocks noGrp="1"/>
          </p:cNvSpPr>
          <p:nvPr>
            <p:ph type="sldNum" sz="quarter" idx="5"/>
          </p:nvPr>
        </p:nvSpPr>
        <p:spPr/>
        <p:txBody>
          <a:bodyPr/>
          <a:lstStyle/>
          <a:p>
            <a:fld id="{1494A84F-9531-7F45-AB1B-9BC23BDBA730}" type="slidenum">
              <a:rPr lang="en-US" smtClean="0"/>
              <a:t>18</a:t>
            </a:fld>
            <a:endParaRPr lang="en-US"/>
          </a:p>
        </p:txBody>
      </p:sp>
    </p:spTree>
    <p:extLst>
      <p:ext uri="{BB962C8B-B14F-4D97-AF65-F5344CB8AC3E}">
        <p14:creationId xmlns:p14="http://schemas.microsoft.com/office/powerpoint/2010/main" val="3203364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we do to make that decision is we come up with a quick list of inventory questions, the highest level of information we need to determine what makes sense for our project.</a:t>
            </a:r>
          </a:p>
          <a:p>
            <a:endParaRPr lang="en-US" dirty="0"/>
          </a:p>
          <a:p>
            <a:r>
              <a:rPr lang="en-US" dirty="0"/>
              <a:t>A lot of this will come out of your project scope and stakeholder conversations. </a:t>
            </a:r>
          </a:p>
          <a:p>
            <a:endParaRPr lang="en-US" dirty="0"/>
          </a:p>
          <a:p>
            <a:r>
              <a:rPr lang="en-US" dirty="0"/>
              <a:t>Our example above relates to a project we did with Census.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census director came to us with question of “ Are there external data (external to federal statistical system) that could be used to enhance or replace our data?”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that, we focused on two case studies; ACS Housing &amp; Education questions and review potential external data sources for those data points. </a:t>
            </a:r>
          </a:p>
          <a:p>
            <a:endParaRPr lang="en-US" dirty="0"/>
          </a:p>
          <a:p>
            <a:r>
              <a:rPr lang="en-US" dirty="0"/>
              <a:t>So when we were sifting through our list, we settled on these questions for our </a:t>
            </a:r>
            <a:r>
              <a:rPr lang="en-US" dirty="0" err="1"/>
              <a:t>wishlist</a:t>
            </a:r>
            <a:r>
              <a:rPr lang="en-US" dirty="0"/>
              <a:t> to </a:t>
            </a:r>
            <a:r>
              <a:rPr lang="en-US" dirty="0" err="1"/>
              <a:t>tdetermine</a:t>
            </a:r>
            <a:r>
              <a:rPr lang="en-US" dirty="0"/>
              <a:t> whether the dataset was a good fit. </a:t>
            </a:r>
          </a:p>
          <a:p>
            <a:endParaRPr lang="en-US" dirty="0"/>
          </a:p>
          <a:p>
            <a:r>
              <a:rPr lang="en-US" dirty="0"/>
              <a:t>Examples: State longitudinal systems, </a:t>
            </a:r>
            <a:r>
              <a:rPr lang="en-US" dirty="0" err="1"/>
              <a:t>etc</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11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Sallie mentioned, our project always starts with problem identification, which is such an important step of any research project. In my experience, as I’m sure happens with others, problem identification is rarely a solo act. Almost any policy question you want to ask is going to involve a good number of inputs and stakeholders. You might want to talk to subject matter experts, people who administer services, and residents affected by policy. You may also need to consider resources, timeline, and broader strategic priorities. Problem identification in the world of local government is often complicated, so specificity is key.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0493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show you another example of that inventory process, we decided to add a couple questions on the housing side, and you can see cost and legal aspects were brought in. Using county tax assessment data is attractive from a cost perspective, but the legal barriers were a challenge. </a:t>
            </a:r>
          </a:p>
          <a:p>
            <a:endParaRPr lang="en-US" dirty="0"/>
          </a:p>
          <a:p>
            <a:r>
              <a:rPr lang="en-US" dirty="0" err="1"/>
              <a:t>BlackKnight</a:t>
            </a:r>
            <a:r>
              <a:rPr lang="en-US" dirty="0"/>
              <a:t> &amp; James City – also tax assessment</a:t>
            </a:r>
          </a:p>
          <a:p>
            <a:endParaRPr lang="en-US" dirty="0"/>
          </a:p>
          <a:p>
            <a:r>
              <a:rPr lang="en-US" dirty="0" err="1"/>
              <a:t>BlackKnight</a:t>
            </a:r>
            <a:r>
              <a:rPr lang="en-US" dirty="0"/>
              <a:t> &amp; CoreLogic – private sector data source - aggregators vs. original source</a:t>
            </a:r>
          </a:p>
          <a:p>
            <a:endParaRPr lang="en-US" dirty="0"/>
          </a:p>
          <a:p>
            <a:r>
              <a:rPr lang="en-US" dirty="0"/>
              <a:t>MRIS – MLS for Arlington County </a:t>
            </a:r>
          </a:p>
          <a:p>
            <a:r>
              <a:rPr lang="en-US" dirty="0"/>
              <a:t>MLS – for James City County </a:t>
            </a:r>
          </a:p>
          <a:p>
            <a:r>
              <a:rPr lang="en-US" dirty="0"/>
              <a:t>Location Inc  - unusable for this project, opaque in their methods for market advantage - bit of a waste, neighborhood indicators (ex. Walkability) they were either repackaging ACS or something, hard to reconcile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0527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1801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728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Broadband </a:t>
            </a:r>
            <a:r>
              <a:rPr lang="en-US" dirty="0" err="1"/>
              <a:t>usa</a:t>
            </a:r>
            <a:r>
              <a:rPr lang="en-US" dirty="0"/>
              <a:t> – 200-2012</a:t>
            </a:r>
          </a:p>
          <a:p>
            <a:r>
              <a:rPr lang="en-US" dirty="0"/>
              <a:t>Before 477</a:t>
            </a:r>
          </a:p>
          <a:p>
            <a:endParaRPr lang="en-US" dirty="0"/>
          </a:p>
          <a:p>
            <a:r>
              <a:rPr lang="en-US" dirty="0"/>
              <a:t>Broadband now = main source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4373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spcBef>
                <a:spcPts val="0"/>
              </a:spcBef>
              <a:spcAft>
                <a:spcPts val="1000"/>
              </a:spcAft>
              <a:buNone/>
            </a:pPr>
            <a:r>
              <a:rPr lang="en-US" sz="1200" dirty="0">
                <a:solidFill>
                  <a:srgbClr val="0D3168"/>
                </a:solidFill>
                <a:latin typeface="ITC Franklin Gothic Std Book" panose="020B0504030503020204" pitchFamily="34" charset="77"/>
              </a:rPr>
              <a:t>What information do you need </a:t>
            </a:r>
            <a:r>
              <a:rPr lang="en-US" sz="1200" u="sng" dirty="0">
                <a:solidFill>
                  <a:srgbClr val="0D3168"/>
                </a:solidFill>
                <a:latin typeface="ITC Franklin Gothic Std Book" panose="020B0504030503020204" pitchFamily="34" charset="77"/>
              </a:rPr>
              <a:t>about</a:t>
            </a:r>
            <a:r>
              <a:rPr lang="en-US" sz="1200" dirty="0">
                <a:solidFill>
                  <a:srgbClr val="0D3168"/>
                </a:solidFill>
                <a:latin typeface="ITC Franklin Gothic Std Book" panose="020B0504030503020204" pitchFamily="34" charset="77"/>
              </a:rPr>
              <a:t> the data to determine its usefulness? </a:t>
            </a:r>
          </a:p>
          <a:p>
            <a:pPr marL="0" indent="0" algn="ctr">
              <a:spcBef>
                <a:spcPts val="0"/>
              </a:spcBef>
              <a:spcAft>
                <a:spcPts val="1000"/>
              </a:spcAft>
              <a:buNone/>
            </a:pPr>
            <a:r>
              <a:rPr lang="en-US" sz="1200" i="1" dirty="0">
                <a:solidFill>
                  <a:srgbClr val="0D3168"/>
                </a:solidFill>
                <a:latin typeface="ITC Franklin Gothic Std Book" panose="020B0504030503020204" pitchFamily="34" charset="77"/>
              </a:rPr>
              <a:t>Are there specific characteristics of interest? </a:t>
            </a:r>
          </a:p>
          <a:p>
            <a:pPr marL="0" indent="0" algn="ctr">
              <a:spcBef>
                <a:spcPts val="0"/>
              </a:spcBef>
              <a:spcAft>
                <a:spcPts val="1000"/>
              </a:spcAft>
              <a:buNone/>
            </a:pPr>
            <a:r>
              <a:rPr lang="en-US" sz="1200" i="1" dirty="0">
                <a:solidFill>
                  <a:srgbClr val="0D3168"/>
                </a:solidFill>
                <a:latin typeface="ITC Franklin Gothic Std Book" panose="020B0504030503020204" pitchFamily="34" charset="77"/>
              </a:rPr>
              <a:t>Does the problem statement define any constraints? </a:t>
            </a:r>
          </a:p>
          <a:p>
            <a:endParaRPr lang="en-US" dirty="0"/>
          </a:p>
        </p:txBody>
      </p:sp>
      <p:sp>
        <p:nvSpPr>
          <p:cNvPr id="4" name="Slide Number Placeholder 3"/>
          <p:cNvSpPr>
            <a:spLocks noGrp="1"/>
          </p:cNvSpPr>
          <p:nvPr>
            <p:ph type="sldNum" sz="quarter" idx="5"/>
          </p:nvPr>
        </p:nvSpPr>
        <p:spPr/>
        <p:txBody>
          <a:bodyPr/>
          <a:lstStyle/>
          <a:p>
            <a:fld id="{1494A84F-9531-7F45-AB1B-9BC23BDBA730}" type="slidenum">
              <a:rPr lang="en-US" smtClean="0"/>
              <a:t>24</a:t>
            </a:fld>
            <a:endParaRPr lang="en-US"/>
          </a:p>
        </p:txBody>
      </p:sp>
    </p:spTree>
    <p:extLst>
      <p:ext uri="{BB962C8B-B14F-4D97-AF65-F5344CB8AC3E}">
        <p14:creationId xmlns:p14="http://schemas.microsoft.com/office/powerpoint/2010/main" val="885728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spcBef>
                <a:spcPts val="0"/>
              </a:spcBef>
              <a:spcAft>
                <a:spcPts val="1000"/>
              </a:spcAft>
              <a:buNone/>
            </a:pPr>
            <a:r>
              <a:rPr lang="en-US" sz="1200" dirty="0">
                <a:solidFill>
                  <a:srgbClr val="0D3168"/>
                </a:solidFill>
                <a:latin typeface="ITC Franklin Gothic Std Book" panose="020B0504030503020204" pitchFamily="34" charset="77"/>
              </a:rPr>
              <a:t>What information do you need </a:t>
            </a:r>
            <a:r>
              <a:rPr lang="en-US" sz="1200" u="sng" dirty="0">
                <a:solidFill>
                  <a:srgbClr val="0D3168"/>
                </a:solidFill>
                <a:latin typeface="ITC Franklin Gothic Std Book" panose="020B0504030503020204" pitchFamily="34" charset="77"/>
              </a:rPr>
              <a:t>about</a:t>
            </a:r>
            <a:r>
              <a:rPr lang="en-US" sz="1200" dirty="0">
                <a:solidFill>
                  <a:srgbClr val="0D3168"/>
                </a:solidFill>
                <a:latin typeface="ITC Franklin Gothic Std Book" panose="020B0504030503020204" pitchFamily="34" charset="77"/>
              </a:rPr>
              <a:t> the data to determine its usefulness? </a:t>
            </a:r>
          </a:p>
          <a:p>
            <a:pPr marL="0" indent="0" algn="ctr">
              <a:spcBef>
                <a:spcPts val="0"/>
              </a:spcBef>
              <a:spcAft>
                <a:spcPts val="1000"/>
              </a:spcAft>
              <a:buNone/>
            </a:pPr>
            <a:r>
              <a:rPr lang="en-US" sz="1200" i="1" dirty="0">
                <a:solidFill>
                  <a:srgbClr val="0D3168"/>
                </a:solidFill>
                <a:latin typeface="ITC Franklin Gothic Std Book" panose="020B0504030503020204" pitchFamily="34" charset="77"/>
              </a:rPr>
              <a:t>Are there specific characteristics of interest? </a:t>
            </a:r>
          </a:p>
          <a:p>
            <a:pPr marL="0" indent="0" algn="ctr">
              <a:spcBef>
                <a:spcPts val="0"/>
              </a:spcBef>
              <a:spcAft>
                <a:spcPts val="1000"/>
              </a:spcAft>
              <a:buNone/>
            </a:pPr>
            <a:r>
              <a:rPr lang="en-US" sz="1200" i="1" dirty="0">
                <a:solidFill>
                  <a:srgbClr val="0D3168"/>
                </a:solidFill>
                <a:latin typeface="ITC Franklin Gothic Std Book" panose="020B0504030503020204" pitchFamily="34" charset="77"/>
              </a:rPr>
              <a:t>Does the problem statement define any constraints? </a:t>
            </a:r>
          </a:p>
          <a:p>
            <a:endParaRPr lang="en-US" dirty="0"/>
          </a:p>
        </p:txBody>
      </p:sp>
      <p:sp>
        <p:nvSpPr>
          <p:cNvPr id="4" name="Slide Number Placeholder 3"/>
          <p:cNvSpPr>
            <a:spLocks noGrp="1"/>
          </p:cNvSpPr>
          <p:nvPr>
            <p:ph type="sldNum" sz="quarter" idx="5"/>
          </p:nvPr>
        </p:nvSpPr>
        <p:spPr/>
        <p:txBody>
          <a:bodyPr/>
          <a:lstStyle/>
          <a:p>
            <a:fld id="{1494A84F-9531-7F45-AB1B-9BC23BDBA730}" type="slidenum">
              <a:rPr lang="en-US" smtClean="0"/>
              <a:t>25</a:t>
            </a:fld>
            <a:endParaRPr lang="en-US"/>
          </a:p>
        </p:txBody>
      </p:sp>
    </p:spTree>
    <p:extLst>
      <p:ext uri="{BB962C8B-B14F-4D97-AF65-F5344CB8AC3E}">
        <p14:creationId xmlns:p14="http://schemas.microsoft.com/office/powerpoint/2010/main" val="1665360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single data source from the </a:t>
            </a:r>
            <a:r>
              <a:rPr lang="en-US" dirty="0" err="1"/>
              <a:t>wishlist</a:t>
            </a:r>
            <a:r>
              <a:rPr lang="en-US" dirty="0"/>
              <a:t>!</a:t>
            </a:r>
          </a:p>
          <a:p>
            <a:endParaRPr lang="en-US" dirty="0"/>
          </a:p>
          <a:p>
            <a:r>
              <a:rPr lang="en-US" dirty="0"/>
              <a:t>No need to break out – take a source, use computers, come up with and answer the questions</a:t>
            </a:r>
          </a:p>
        </p:txBody>
      </p:sp>
      <p:sp>
        <p:nvSpPr>
          <p:cNvPr id="4" name="Slide Number Placeholder 3"/>
          <p:cNvSpPr>
            <a:spLocks noGrp="1"/>
          </p:cNvSpPr>
          <p:nvPr>
            <p:ph type="sldNum" sz="quarter" idx="5"/>
          </p:nvPr>
        </p:nvSpPr>
        <p:spPr/>
        <p:txBody>
          <a:bodyPr/>
          <a:lstStyle/>
          <a:p>
            <a:fld id="{1494A84F-9531-7F45-AB1B-9BC23BDBA730}" type="slidenum">
              <a:rPr lang="en-US" smtClean="0"/>
              <a:t>26</a:t>
            </a:fld>
            <a:endParaRPr lang="en-US"/>
          </a:p>
        </p:txBody>
      </p:sp>
    </p:spTree>
    <p:extLst>
      <p:ext uri="{BB962C8B-B14F-4D97-AF65-F5344CB8AC3E}">
        <p14:creationId xmlns:p14="http://schemas.microsoft.com/office/powerpoint/2010/main" val="2399730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94A84F-9531-7F45-AB1B-9BC23BDBA730}" type="slidenum">
              <a:rPr lang="en-US" smtClean="0"/>
              <a:t>27</a:t>
            </a:fld>
            <a:endParaRPr lang="en-US"/>
          </a:p>
        </p:txBody>
      </p:sp>
    </p:spTree>
    <p:extLst>
      <p:ext uri="{BB962C8B-B14F-4D97-AF65-F5344CB8AC3E}">
        <p14:creationId xmlns:p14="http://schemas.microsoft.com/office/powerpoint/2010/main" val="3786485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3826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04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Charles Kettering – American engineer and inventor, head of research at GM for 25 years.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 problem thoroughly understood is always fairly simple.”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Put another way, the time invested in understanding the context of a problem, all the forces and people at play, and where a gap really lies – is in and of itself part of the solution.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pondering our own research questions to draw up problem statements, there are a few things we need to keep in mind: </a:t>
            </a:r>
            <a:br>
              <a:rPr lang="en-US" sz="1200" b="0" i="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Problem statements should be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Concise - </a:t>
            </a:r>
            <a:r>
              <a:rPr lang="en-US" sz="1200" dirty="0">
                <a:solidFill>
                  <a:srgbClr val="0D3168"/>
                </a:solidFill>
                <a:latin typeface="ITC Franklin Gothic Std Book" panose="020B0504030503020204" pitchFamily="34" charset="77"/>
              </a:rPr>
              <a:t>communicable in 1-2 sentence</a:t>
            </a:r>
            <a:endParaRPr lang="en-US" sz="1200" b="0" kern="120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Clear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Specific</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Outcome driven – the problem defined is ultimately attached to an action, a decision, an outcome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I’ve put down a quick example from one of our current projects here, where our team is partnering with ERS. I’ll give everyone a minute to quickly read the example.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PAUSE do we have a clear and concise one? How could we focus?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in this example, we are looking to measure impact to people from broadband access. And that is directly going to shape our literature review…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2292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single data source from the </a:t>
            </a:r>
            <a:r>
              <a:rPr lang="en-US" dirty="0" err="1"/>
              <a:t>wishlist</a:t>
            </a:r>
            <a:r>
              <a:rPr lang="en-US" dirty="0"/>
              <a:t>!</a:t>
            </a:r>
          </a:p>
          <a:p>
            <a:endParaRPr lang="en-US" dirty="0"/>
          </a:p>
          <a:p>
            <a:r>
              <a:rPr lang="en-US" dirty="0"/>
              <a:t>12:30 – working lunch! Come up with your own extensive screening tool. </a:t>
            </a:r>
          </a:p>
          <a:p>
            <a:endParaRPr lang="en-US" dirty="0"/>
          </a:p>
          <a:p>
            <a:r>
              <a:rPr lang="en-US" b="1" u="sng" dirty="0"/>
              <a:t>By this point: </a:t>
            </a:r>
          </a:p>
          <a:p>
            <a:r>
              <a:rPr lang="en-US" dirty="0"/>
              <a:t>Data List  - flex this based on how long slides</a:t>
            </a:r>
          </a:p>
          <a:p>
            <a:r>
              <a:rPr lang="en-US" dirty="0" err="1"/>
              <a:t>Datalist</a:t>
            </a:r>
            <a:r>
              <a:rPr lang="en-US" dirty="0"/>
              <a:t> to inventory – 15 min</a:t>
            </a:r>
          </a:p>
          <a:p>
            <a:r>
              <a:rPr lang="en-US" dirty="0"/>
              <a:t>Described data screening </a:t>
            </a:r>
          </a:p>
          <a:p>
            <a:r>
              <a:rPr lang="en-US" dirty="0"/>
              <a:t>90 minutes for lunch </a:t>
            </a:r>
          </a:p>
          <a:p>
            <a:r>
              <a:rPr lang="en-US" dirty="0"/>
              <a:t>1 pm – Reconvene to build out recommendations for first acquisitions</a:t>
            </a:r>
          </a:p>
          <a:p>
            <a:r>
              <a:rPr lang="en-US" dirty="0"/>
              <a:t>2:15 break</a:t>
            </a:r>
          </a:p>
          <a:p>
            <a:r>
              <a:rPr lang="en-US" dirty="0"/>
              <a:t>Do screening example with Aaron’s transit example </a:t>
            </a:r>
          </a:p>
          <a:p>
            <a:endParaRPr lang="en-US" dirty="0"/>
          </a:p>
          <a:p>
            <a:endParaRPr lang="en-US" dirty="0"/>
          </a:p>
        </p:txBody>
      </p:sp>
      <p:sp>
        <p:nvSpPr>
          <p:cNvPr id="4" name="Slide Number Placeholder 3"/>
          <p:cNvSpPr>
            <a:spLocks noGrp="1"/>
          </p:cNvSpPr>
          <p:nvPr>
            <p:ph type="sldNum" sz="quarter" idx="5"/>
          </p:nvPr>
        </p:nvSpPr>
        <p:spPr/>
        <p:txBody>
          <a:bodyPr/>
          <a:lstStyle/>
          <a:p>
            <a:fld id="{1494A84F-9531-7F45-AB1B-9BC23BDBA730}" type="slidenum">
              <a:rPr lang="en-US" smtClean="0"/>
              <a:t>30</a:t>
            </a:fld>
            <a:endParaRPr lang="en-US"/>
          </a:p>
        </p:txBody>
      </p:sp>
    </p:spTree>
    <p:extLst>
      <p:ext uri="{BB962C8B-B14F-4D97-AF65-F5344CB8AC3E}">
        <p14:creationId xmlns:p14="http://schemas.microsoft.com/office/powerpoint/2010/main" val="2912921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94A84F-9531-7F45-AB1B-9BC23BDBA730}" type="slidenum">
              <a:rPr lang="en-US" smtClean="0"/>
              <a:t>31</a:t>
            </a:fld>
            <a:endParaRPr lang="en-US"/>
          </a:p>
        </p:txBody>
      </p:sp>
    </p:spTree>
    <p:extLst>
      <p:ext uri="{BB962C8B-B14F-4D97-AF65-F5344CB8AC3E}">
        <p14:creationId xmlns:p14="http://schemas.microsoft.com/office/powerpoint/2010/main" val="2867266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94A84F-9531-7F45-AB1B-9BC23BDBA730}" type="slidenum">
              <a:rPr lang="en-US" smtClean="0"/>
              <a:t>32</a:t>
            </a:fld>
            <a:endParaRPr lang="en-US"/>
          </a:p>
        </p:txBody>
      </p:sp>
    </p:spTree>
    <p:extLst>
      <p:ext uri="{BB962C8B-B14F-4D97-AF65-F5344CB8AC3E}">
        <p14:creationId xmlns:p14="http://schemas.microsoft.com/office/powerpoint/2010/main" val="3134425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94A84F-9531-7F45-AB1B-9BC23BDBA730}" type="slidenum">
              <a:rPr lang="en-US" smtClean="0"/>
              <a:t>33</a:t>
            </a:fld>
            <a:endParaRPr lang="en-US"/>
          </a:p>
        </p:txBody>
      </p:sp>
    </p:spTree>
    <p:extLst>
      <p:ext uri="{BB962C8B-B14F-4D97-AF65-F5344CB8AC3E}">
        <p14:creationId xmlns:p14="http://schemas.microsoft.com/office/powerpoint/2010/main" val="3904673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94A84F-9531-7F45-AB1B-9BC23BDBA730}" type="slidenum">
              <a:rPr lang="en-US" smtClean="0"/>
              <a:t>34</a:t>
            </a:fld>
            <a:endParaRPr lang="en-US"/>
          </a:p>
        </p:txBody>
      </p:sp>
    </p:spTree>
    <p:extLst>
      <p:ext uri="{BB962C8B-B14F-4D97-AF65-F5344CB8AC3E}">
        <p14:creationId xmlns:p14="http://schemas.microsoft.com/office/powerpoint/2010/main" val="1351069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94A84F-9531-7F45-AB1B-9BC23BDBA730}" type="slidenum">
              <a:rPr lang="en-US" smtClean="0"/>
              <a:t>35</a:t>
            </a:fld>
            <a:endParaRPr lang="en-US"/>
          </a:p>
        </p:txBody>
      </p:sp>
    </p:spTree>
    <p:extLst>
      <p:ext uri="{BB962C8B-B14F-4D97-AF65-F5344CB8AC3E}">
        <p14:creationId xmlns:p14="http://schemas.microsoft.com/office/powerpoint/2010/main" val="3844835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begin to see how that problem statement affects the project when we launch into the literature review. Here we see that there is a breadth of research investigating how broadband affects people, but our problem statement didn’t say what kinds of impact the project sought to measure.  So we have here many articles on economic impact and employment, but the trap you could quickly fall into is spending a lot of time on a project direction, only to find that your stakeholder or community was interested in something else entirely. In this case, ERS was very much interested in the economic impacts, but they were more specifically interested in impacts to the real estate market, as given by property values, which the above literature would have missed.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4650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we’ve narrowed down our problem statement, and come to an agreement upon reviewing the literature and discussion with all our relevant stakeholders, we next step into the data discovery phase of the project.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7714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overview and the terminology, as our group defines these phases. </a:t>
            </a:r>
          </a:p>
          <a:p>
            <a:endParaRPr lang="en-US" dirty="0"/>
          </a:p>
          <a:p>
            <a:r>
              <a:rPr lang="en-US" dirty="0"/>
              <a:t>The overall process of data discovery is an open-ended and continuous one, where you and your team both upfront at the start of the project and throughout its life, are identifying information and candidate datasets that would be informative to your research. </a:t>
            </a:r>
          </a:p>
          <a:p>
            <a:endParaRPr lang="en-US" dirty="0"/>
          </a:p>
          <a:p>
            <a:r>
              <a:rPr lang="en-US" dirty="0"/>
              <a:t>This discovery process results in a wish list – and we call that wish list our inventory. It’s the broadest, most far-reaching list of sources. Here you want to dream the impossible dream, and put down anything and everything that relates to your questions. This means putting down </a:t>
            </a:r>
          </a:p>
          <a:p>
            <a:r>
              <a:rPr lang="en-US" dirty="0"/>
              <a:t> - datasets with </a:t>
            </a:r>
            <a:r>
              <a:rPr lang="en-US" dirty="0" err="1"/>
              <a:t>pricetags</a:t>
            </a:r>
            <a:r>
              <a:rPr lang="en-US" dirty="0"/>
              <a:t> (ex. LexisNexis, a repository of legal writings and news sources)</a:t>
            </a:r>
          </a:p>
          <a:p>
            <a:r>
              <a:rPr lang="en-US" dirty="0"/>
              <a:t> - information that might not be available to you (ex. Student PHI) </a:t>
            </a:r>
          </a:p>
          <a:p>
            <a:r>
              <a:rPr lang="en-US" dirty="0"/>
              <a:t> - information that doesn’t exist! (ex. dog-walking routes of town residents) </a:t>
            </a:r>
          </a:p>
          <a:p>
            <a:endParaRPr lang="en-US" dirty="0"/>
          </a:p>
          <a:p>
            <a:r>
              <a:rPr lang="en-US" dirty="0"/>
              <a:t>The point of the inventory is to put down ideas, all your ideas, even if you do not use all of them. We’ll talk more about why on the next slide… but </a:t>
            </a:r>
          </a:p>
          <a:p>
            <a:endParaRPr lang="en-US" dirty="0"/>
          </a:p>
          <a:p>
            <a:r>
              <a:rPr lang="en-US" dirty="0"/>
              <a:t>Moving on, we have data screening, which we perform in two-three phases. Data screening is the process by which you distill your meaningful dataset ideas from the larger pool of candidates in the inventory. This process could very well look different for different organizations and have different features for different projects. </a:t>
            </a:r>
          </a:p>
          <a:p>
            <a:endParaRPr lang="en-US" dirty="0"/>
          </a:p>
          <a:p>
            <a:r>
              <a:rPr lang="en-US" dirty="0"/>
              <a:t>Through that screening process, you are going to sift out the datasets you will target for data acquisition – the method by which you physically acquire the data. Maybe you scrape this data, maybe you sign an agreement for a research partner to share it with you, maybe data is publicly hosted online and can be downloaded by a file transfer protocol. </a:t>
            </a:r>
          </a:p>
          <a:p>
            <a:endParaRPr lang="en-US" dirty="0"/>
          </a:p>
          <a:p>
            <a:r>
              <a:rPr lang="en-US" dirty="0"/>
              <a:t>Overall this process gets you thinking about the wider universe of information and what is realistic for your project.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0364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are benefits and challenges to our data discovery process.</a:t>
            </a:r>
          </a:p>
          <a:p>
            <a:endParaRPr lang="en-US" dirty="0"/>
          </a:p>
          <a:p>
            <a:r>
              <a:rPr lang="en-US" dirty="0"/>
              <a:t>On the benefits side, you are looking at better data resources in terms of time, cost, size, and geography because you spent the time considering everything. You’re better positioned to make informed choices on all of these counts, because you have a list of documented data sources you can go back to. </a:t>
            </a:r>
          </a:p>
          <a:p>
            <a:endParaRPr lang="en-US" dirty="0"/>
          </a:p>
          <a:p>
            <a:r>
              <a:rPr lang="en-US" dirty="0"/>
              <a:t>On the challenges side, the process can seem overwhelming because it requires time up-front to review and determine whether a dataset is of interest and whether it works for a project. </a:t>
            </a:r>
          </a:p>
          <a:p>
            <a:endParaRPr lang="en-US" dirty="0"/>
          </a:p>
          <a:p>
            <a:r>
              <a:rPr lang="en-US" dirty="0"/>
              <a:t>CLICK</a:t>
            </a:r>
          </a:p>
          <a:p>
            <a:endParaRPr lang="en-US" dirty="0"/>
          </a:p>
          <a:p>
            <a:r>
              <a:rPr lang="en-US" dirty="0"/>
              <a:t>But I think of it this way – you only have to screen and document a dataset once but having that documentation now enables you to have a list of sources that you can use </a:t>
            </a:r>
          </a:p>
          <a:p>
            <a:r>
              <a:rPr lang="en-US" dirty="0"/>
              <a:t> - for other projects </a:t>
            </a:r>
          </a:p>
          <a:p>
            <a:r>
              <a:rPr lang="en-US" dirty="0"/>
              <a:t> - to defend your choices on project direction, methods, and data</a:t>
            </a:r>
          </a:p>
          <a:p>
            <a:r>
              <a:rPr lang="en-US" dirty="0"/>
              <a:t> - partner with others to access</a:t>
            </a:r>
          </a:p>
          <a:p>
            <a:endParaRPr lang="en-US" dirty="0"/>
          </a:p>
          <a:p>
            <a:r>
              <a:rPr lang="en-US" dirty="0"/>
              <a:t>And most importantly,  you are starting your project with a more informed project vision, for having thought through all the various possible inputs.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8951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Data Discovery does not discriminate based on source (other than illegal hacking, of course). This phase should consider ALL possible sources. </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Designed Data: data created with a pre-specified purpose and use in mind</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Examples: </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CDC – National Health Interview Study</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NCES – Early Childhood Longitudinal Study - </a:t>
            </a:r>
            <a:r>
              <a:rPr lang="en-US" sz="1200" b="0" i="0" kern="1200" dirty="0">
                <a:solidFill>
                  <a:schemeClr val="tx1"/>
                </a:solidFill>
                <a:effectLst/>
                <a:latin typeface="+mn-lt"/>
                <a:ea typeface="+mn-ea"/>
                <a:cs typeface="+mn-cs"/>
              </a:rPr>
              <a:t>three longitudinal studies that examine child development, school readiness, and early school experiences. </a:t>
            </a: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Administrative Data: data collected for recordkeeping, not research purposes </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Examples: birth records, taxes, FCC data</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Pros: large files, informative about programs, regularly updated, already exists (don’t need to collect), accurate</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Cons: no control over available variables/measurements, historical records not always retained, messiness, may not be merge-able with external data</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Opportunity Data: data collected through the mechanisms of everyday life</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Example: GPS, social media, wearable devices,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Procedural data: data derived from policies, procedures, and legal requirements</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Example: Farm Bill, Supreme Court Rulings, state constitutions</a:t>
            </a:r>
          </a:p>
          <a:p>
            <a:endParaRPr lang="en-US" sz="1200" b="1" kern="1200" dirty="0">
              <a:solidFill>
                <a:schemeClr val="tx1"/>
              </a:solidFill>
              <a:effectLst/>
              <a:latin typeface="+mn-lt"/>
              <a:ea typeface="+mn-ea"/>
              <a:cs typeface="+mn-cs"/>
            </a:endParaRPr>
          </a:p>
          <a:p>
            <a:endParaRPr lang="en-US" sz="1050" kern="1200" dirty="0">
              <a:solidFill>
                <a:schemeClr val="tx1"/>
              </a:solidFill>
              <a:effectLst/>
              <a:latin typeface="+mn-lt"/>
              <a:ea typeface="+mn-ea"/>
              <a:cs typeface="+mn-cs"/>
            </a:endParaRP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Sources: </a:t>
            </a:r>
          </a:p>
          <a:p>
            <a:r>
              <a:rPr lang="en-US" sz="1050" b="0" i="1" kern="1200" dirty="0">
                <a:solidFill>
                  <a:schemeClr val="tx1"/>
                </a:solidFill>
                <a:effectLst/>
                <a:latin typeface="+mn-lt"/>
                <a:ea typeface="+mn-ea"/>
                <a:cs typeface="+mn-cs"/>
              </a:rPr>
              <a:t>https://</a:t>
            </a:r>
            <a:r>
              <a:rPr lang="en-US" sz="1050" b="0" i="1" kern="1200" dirty="0" err="1">
                <a:solidFill>
                  <a:schemeClr val="tx1"/>
                </a:solidFill>
                <a:effectLst/>
                <a:latin typeface="+mn-lt"/>
                <a:ea typeface="+mn-ea"/>
                <a:cs typeface="+mn-cs"/>
              </a:rPr>
              <a:t>www.census.gov</a:t>
            </a:r>
            <a:r>
              <a:rPr lang="en-US" sz="1050" b="0" i="1" kern="1200" dirty="0">
                <a:solidFill>
                  <a:schemeClr val="tx1"/>
                </a:solidFill>
                <a:effectLst/>
                <a:latin typeface="+mn-lt"/>
                <a:ea typeface="+mn-ea"/>
                <a:cs typeface="+mn-cs"/>
              </a:rPr>
              <a:t>/newsroom/blogs/director/2011/05/designed-data-and-organic-</a:t>
            </a:r>
            <a:r>
              <a:rPr lang="en-US" sz="1050" b="0" i="1" kern="1200" dirty="0" err="1">
                <a:solidFill>
                  <a:schemeClr val="tx1"/>
                </a:solidFill>
                <a:effectLst/>
                <a:latin typeface="+mn-lt"/>
                <a:ea typeface="+mn-ea"/>
                <a:cs typeface="+mn-cs"/>
              </a:rPr>
              <a:t>data.html</a:t>
            </a:r>
            <a:endParaRPr lang="en-US" sz="1050" b="0" i="1" kern="1200" dirty="0">
              <a:solidFill>
                <a:schemeClr val="tx1"/>
              </a:solidFill>
              <a:effectLst/>
              <a:latin typeface="+mn-lt"/>
              <a:ea typeface="+mn-ea"/>
              <a:cs typeface="+mn-cs"/>
            </a:endParaRPr>
          </a:p>
          <a:p>
            <a:r>
              <a:rPr lang="en-US" sz="1050" i="1" kern="1200" dirty="0">
                <a:solidFill>
                  <a:schemeClr val="tx1"/>
                </a:solidFill>
                <a:effectLst/>
                <a:latin typeface="+mn-lt"/>
                <a:ea typeface="+mn-ea"/>
                <a:cs typeface="+mn-cs"/>
              </a:rPr>
              <a:t>https://</a:t>
            </a:r>
            <a:r>
              <a:rPr lang="en-US" sz="1050" i="1" kern="1200" dirty="0" err="1">
                <a:solidFill>
                  <a:schemeClr val="tx1"/>
                </a:solidFill>
                <a:effectLst/>
                <a:latin typeface="+mn-lt"/>
                <a:ea typeface="+mn-ea"/>
                <a:cs typeface="+mn-cs"/>
              </a:rPr>
              <a:t>www.summitllc.us</a:t>
            </a:r>
            <a:r>
              <a:rPr lang="en-US" sz="1050" i="1" kern="1200" dirty="0">
                <a:solidFill>
                  <a:schemeClr val="tx1"/>
                </a:solidFill>
                <a:effectLst/>
                <a:latin typeface="+mn-lt"/>
                <a:ea typeface="+mn-ea"/>
                <a:cs typeface="+mn-cs"/>
              </a:rPr>
              <a:t>/blog/what-is-administrative-data</a:t>
            </a:r>
          </a:p>
          <a:p>
            <a:r>
              <a:rPr lang="en-US" sz="1050" i="1" kern="1200" dirty="0">
                <a:solidFill>
                  <a:schemeClr val="tx1"/>
                </a:solidFill>
                <a:effectLst/>
                <a:latin typeface="+mn-lt"/>
                <a:ea typeface="+mn-ea"/>
                <a:cs typeface="+mn-cs"/>
              </a:rPr>
              <a:t>https://</a:t>
            </a:r>
            <a:r>
              <a:rPr lang="en-US" sz="1050" i="1" kern="1200" dirty="0" err="1">
                <a:solidFill>
                  <a:schemeClr val="tx1"/>
                </a:solidFill>
                <a:effectLst/>
                <a:latin typeface="+mn-lt"/>
                <a:ea typeface="+mn-ea"/>
                <a:cs typeface="+mn-cs"/>
              </a:rPr>
              <a:t>www.ringdna.com</a:t>
            </a:r>
            <a:r>
              <a:rPr lang="en-US" sz="1050" i="1" kern="1200" dirty="0">
                <a:solidFill>
                  <a:schemeClr val="tx1"/>
                </a:solidFill>
                <a:effectLst/>
                <a:latin typeface="+mn-lt"/>
                <a:ea typeface="+mn-ea"/>
                <a:cs typeface="+mn-cs"/>
              </a:rPr>
              <a:t>/blog/contextual-sales-data-matters-most-to-sales</a:t>
            </a:r>
          </a:p>
          <a:p>
            <a:r>
              <a:rPr lang="en-US" sz="1050" i="1" kern="1200" dirty="0">
                <a:solidFill>
                  <a:schemeClr val="tx1"/>
                </a:solidFill>
                <a:effectLst/>
                <a:latin typeface="+mn-lt"/>
                <a:ea typeface="+mn-ea"/>
                <a:cs typeface="+mn-cs"/>
              </a:rPr>
              <a:t>https://</a:t>
            </a:r>
            <a:r>
              <a:rPr lang="en-US" sz="1050" i="1" kern="1200" dirty="0" err="1">
                <a:solidFill>
                  <a:schemeClr val="tx1"/>
                </a:solidFill>
                <a:effectLst/>
                <a:latin typeface="+mn-lt"/>
                <a:ea typeface="+mn-ea"/>
                <a:cs typeface="+mn-cs"/>
              </a:rPr>
              <a:t>discoverorg.com</a:t>
            </a:r>
            <a:r>
              <a:rPr lang="en-US" sz="1050" i="1" kern="1200" dirty="0">
                <a:solidFill>
                  <a:schemeClr val="tx1"/>
                </a:solidFill>
                <a:effectLst/>
                <a:latin typeface="+mn-lt"/>
                <a:ea typeface="+mn-ea"/>
                <a:cs typeface="+mn-cs"/>
              </a:rPr>
              <a:t>/blog/predictive-intelligence-black-box/</a:t>
            </a:r>
          </a:p>
          <a:p>
            <a:r>
              <a:rPr lang="en-US" sz="1050" i="1" kern="1200" dirty="0">
                <a:solidFill>
                  <a:schemeClr val="tx1"/>
                </a:solidFill>
                <a:effectLst/>
                <a:latin typeface="+mn-lt"/>
                <a:ea typeface="+mn-ea"/>
                <a:cs typeface="+mn-cs"/>
              </a:rPr>
              <a:t>https://</a:t>
            </a:r>
            <a:r>
              <a:rPr lang="en-US" sz="1050" i="1" kern="1200" dirty="0" err="1">
                <a:solidFill>
                  <a:schemeClr val="tx1"/>
                </a:solidFill>
                <a:effectLst/>
                <a:latin typeface="+mn-lt"/>
                <a:ea typeface="+mn-ea"/>
                <a:cs typeface="+mn-cs"/>
              </a:rPr>
              <a:t>www.esri.com</a:t>
            </a:r>
            <a:r>
              <a:rPr lang="en-US" sz="1050" i="1" kern="1200" dirty="0">
                <a:solidFill>
                  <a:schemeClr val="tx1"/>
                </a:solidFill>
                <a:effectLst/>
                <a:latin typeface="+mn-lt"/>
                <a:ea typeface="+mn-ea"/>
                <a:cs typeface="+mn-cs"/>
              </a:rPr>
              <a:t>/</a:t>
            </a:r>
            <a:r>
              <a:rPr lang="en-US" sz="1050" i="1" kern="1200" dirty="0" err="1">
                <a:solidFill>
                  <a:schemeClr val="tx1"/>
                </a:solidFill>
                <a:effectLst/>
                <a:latin typeface="+mn-lt"/>
                <a:ea typeface="+mn-ea"/>
                <a:cs typeface="+mn-cs"/>
              </a:rPr>
              <a:t>en</a:t>
            </a:r>
            <a:r>
              <a:rPr lang="en-US" sz="1050" i="1" kern="1200" dirty="0">
                <a:solidFill>
                  <a:schemeClr val="tx1"/>
                </a:solidFill>
                <a:effectLst/>
                <a:latin typeface="+mn-lt"/>
                <a:ea typeface="+mn-ea"/>
                <a:cs typeface="+mn-cs"/>
              </a:rPr>
              <a:t>-us/maps-we-love/gallery/open-opportunity</a:t>
            </a:r>
          </a:p>
          <a:p>
            <a:r>
              <a:rPr lang="en-US" sz="1050" i="1" kern="1200" dirty="0">
                <a:solidFill>
                  <a:schemeClr val="tx1"/>
                </a:solidFill>
                <a:effectLst/>
                <a:latin typeface="+mn-lt"/>
                <a:ea typeface="+mn-ea"/>
                <a:cs typeface="+mn-cs"/>
              </a:rPr>
              <a:t>https://</a:t>
            </a:r>
            <a:r>
              <a:rPr lang="en-US" sz="1050" i="1" kern="1200" dirty="0" err="1">
                <a:solidFill>
                  <a:schemeClr val="tx1"/>
                </a:solidFill>
                <a:effectLst/>
                <a:latin typeface="+mn-lt"/>
                <a:ea typeface="+mn-ea"/>
                <a:cs typeface="+mn-cs"/>
              </a:rPr>
              <a:t>opportunityinsights.org</a:t>
            </a:r>
            <a:r>
              <a:rPr lang="en-US" sz="1050" i="1" kern="1200" dirty="0">
                <a:solidFill>
                  <a:schemeClr val="tx1"/>
                </a:solidFill>
                <a:effectLst/>
                <a:latin typeface="+mn-lt"/>
                <a:ea typeface="+mn-ea"/>
                <a:cs typeface="+mn-cs"/>
              </a:rPr>
              <a:t>/data/</a:t>
            </a:r>
          </a:p>
          <a:p>
            <a:r>
              <a:rPr lang="en-US" sz="1050" i="1" kern="1200" dirty="0">
                <a:solidFill>
                  <a:schemeClr val="tx1"/>
                </a:solidFill>
                <a:effectLst/>
                <a:latin typeface="+mn-lt"/>
                <a:ea typeface="+mn-ea"/>
                <a:cs typeface="+mn-cs"/>
              </a:rPr>
              <a:t>https://</a:t>
            </a:r>
            <a:r>
              <a:rPr lang="en-US" sz="1050" i="1" kern="1200" dirty="0" err="1">
                <a:solidFill>
                  <a:schemeClr val="tx1"/>
                </a:solidFill>
                <a:effectLst/>
                <a:latin typeface="+mn-lt"/>
                <a:ea typeface="+mn-ea"/>
                <a:cs typeface="+mn-cs"/>
              </a:rPr>
              <a:t>opportunityinsights.org</a:t>
            </a:r>
            <a:r>
              <a:rPr lang="en-US" sz="1050" i="1" kern="1200" dirty="0">
                <a:solidFill>
                  <a:schemeClr val="tx1"/>
                </a:solidFill>
                <a:effectLst/>
                <a:latin typeface="+mn-lt"/>
                <a:ea typeface="+mn-ea"/>
                <a:cs typeface="+mn-cs"/>
              </a:rPr>
              <a:t>/data/</a:t>
            </a:r>
          </a:p>
          <a:p>
            <a:endParaRPr lang="en-US" sz="1050" i="1" kern="1200" dirty="0">
              <a:solidFill>
                <a:schemeClr val="tx1"/>
              </a:solidFill>
              <a:effectLst/>
              <a:latin typeface="+mn-lt"/>
              <a:ea typeface="+mn-ea"/>
              <a:cs typeface="+mn-cs"/>
            </a:endParaRPr>
          </a:p>
          <a:p>
            <a:endParaRPr lang="en-US" sz="1050" i="1" kern="1200" dirty="0">
              <a:solidFill>
                <a:schemeClr val="tx1"/>
              </a:solidFill>
              <a:effectLst/>
              <a:latin typeface="+mn-lt"/>
              <a:ea typeface="+mn-ea"/>
              <a:cs typeface="+mn-cs"/>
            </a:endParaRPr>
          </a:p>
          <a:p>
            <a:r>
              <a:rPr lang="en-US" sz="1050" i="0" kern="1200" dirty="0" err="1">
                <a:solidFill>
                  <a:schemeClr val="tx1"/>
                </a:solidFill>
                <a:effectLst/>
                <a:latin typeface="+mn-lt"/>
                <a:ea typeface="+mn-ea"/>
                <a:cs typeface="+mn-cs"/>
              </a:rPr>
              <a:t>Rabbitholes</a:t>
            </a:r>
            <a:r>
              <a:rPr lang="en-US" sz="1050" i="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Opportunity Data: data collected on consumer wants and what sales opportunities might fit their needs (sales-oriented data?) </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Market Research companies and econ (?) companies have different definition</a:t>
            </a:r>
          </a:p>
          <a:p>
            <a:pPr marL="628650" lvl="1" indent="-171450">
              <a:buFont typeface="Arial" panose="020B0604020202020204" pitchFamily="34" charset="0"/>
              <a:buChar char="•"/>
            </a:pPr>
            <a:r>
              <a:rPr lang="en-US" sz="1200" b="0" kern="1200" dirty="0" err="1">
                <a:solidFill>
                  <a:schemeClr val="tx1"/>
                </a:solidFill>
                <a:effectLst/>
                <a:latin typeface="+mn-lt"/>
                <a:ea typeface="+mn-ea"/>
                <a:cs typeface="+mn-cs"/>
              </a:rPr>
              <a:t>DiscoverOrg</a:t>
            </a:r>
            <a:r>
              <a:rPr lang="en-US" sz="1200" b="0" kern="1200" dirty="0">
                <a:solidFill>
                  <a:schemeClr val="tx1"/>
                </a:solidFill>
                <a:effectLst/>
                <a:latin typeface="+mn-lt"/>
                <a:ea typeface="+mn-ea"/>
                <a:cs typeface="+mn-cs"/>
              </a:rPr>
              <a:t>: leadership change, funding granted, pain points, HR plans (promotions, layoffs), company events, mergers, FCC fines</a:t>
            </a:r>
          </a:p>
          <a:p>
            <a:pPr marL="628650" lvl="1" indent="-171450">
              <a:buFont typeface="Arial" panose="020B0604020202020204" pitchFamily="34" charset="0"/>
              <a:buChar char="•"/>
            </a:pPr>
            <a:r>
              <a:rPr lang="en-US" sz="1200" b="0" kern="1200" dirty="0" err="1">
                <a:solidFill>
                  <a:schemeClr val="tx1"/>
                </a:solidFill>
                <a:effectLst/>
                <a:latin typeface="+mn-lt"/>
                <a:ea typeface="+mn-ea"/>
                <a:cs typeface="+mn-cs"/>
              </a:rPr>
              <a:t>RingDNA</a:t>
            </a:r>
            <a:r>
              <a:rPr lang="en-US" sz="1200" b="0" kern="1200" dirty="0">
                <a:solidFill>
                  <a:schemeClr val="tx1"/>
                </a:solidFill>
                <a:effectLst/>
                <a:latin typeface="+mn-lt"/>
                <a:ea typeface="+mn-ea"/>
                <a:cs typeface="+mn-cs"/>
              </a:rPr>
              <a:t>: social data harvested from social media</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ESRI: map called “Open Opportunity Data” – the financial feasibility of moving to a </a:t>
            </a:r>
            <a:r>
              <a:rPr lang="en-US" sz="1200" b="0" kern="1200" dirty="0" err="1">
                <a:solidFill>
                  <a:schemeClr val="tx1"/>
                </a:solidFill>
                <a:effectLst/>
                <a:latin typeface="+mn-lt"/>
                <a:ea typeface="+mn-ea"/>
                <a:cs typeface="+mn-cs"/>
              </a:rPr>
              <a:t>zipcode</a:t>
            </a:r>
            <a:r>
              <a:rPr lang="en-US" sz="1200" b="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Opportunity Insights: socio-economic opportunity</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Procedural data: data generated algorithmically</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Example: video games</a:t>
            </a:r>
          </a:p>
          <a:p>
            <a:pPr marL="628650" lvl="1" indent="-171450">
              <a:buFont typeface="Arial" panose="020B0604020202020204" pitchFamily="34" charset="0"/>
              <a:buChar char="•"/>
            </a:pPr>
            <a:endParaRPr lang="en-US" sz="1200" b="0" kern="1200" dirty="0">
              <a:solidFill>
                <a:schemeClr val="tx1"/>
              </a:solidFill>
              <a:effectLst/>
              <a:latin typeface="+mn-lt"/>
              <a:ea typeface="+mn-ea"/>
              <a:cs typeface="+mn-cs"/>
            </a:endParaRPr>
          </a:p>
          <a:p>
            <a:endParaRPr lang="en-US" sz="1050" i="0" kern="1200" dirty="0">
              <a:solidFill>
                <a:schemeClr val="tx1"/>
              </a:solidFill>
              <a:effectLst/>
              <a:latin typeface="+mn-lt"/>
              <a:ea typeface="+mn-ea"/>
              <a:cs typeface="+mn-cs"/>
            </a:endParaRPr>
          </a:p>
          <a:p>
            <a:endParaRPr lang="en-US" sz="105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4948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want to walk through some examples of how this data discovery process can be useful for us. Sallie had mentioned one of our projects on childhood obesity with Fairfax County, but I want to walk through how this would play out with a similar but related problem. Let’s say our team was tasked with studying food insecurity in Arlington County, our surrounding jurisdiction. </a:t>
            </a:r>
          </a:p>
          <a:p>
            <a:endParaRPr lang="en-US" dirty="0"/>
          </a:p>
          <a:p>
            <a:r>
              <a:rPr lang="en-US" dirty="0"/>
              <a:t>In our early discussions on this project, we want to brainstorm all the stakeholders, entities, and spaces across which this idea of food insecurity is playing out. And in this case, we come up with four high level groups of entities: community organizations, local government, neighborhoods and families, and school districts. Each of these areas represents a different informational component of the research. We can use these four areas as a way to organize ourselves and prioritize research areas as we move throughout the project. </a:t>
            </a:r>
          </a:p>
          <a:p>
            <a:endParaRPr lang="en-US" dirty="0"/>
          </a:p>
          <a:p>
            <a:r>
              <a:rPr lang="en-US" dirty="0"/>
              <a:t>NEXT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1500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dirty="0"/>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dirty="0"/>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dirty="0"/>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dirty="0"/>
              <a:t>August 27th, 2016</a:t>
            </a:r>
          </a:p>
        </p:txBody>
      </p:sp>
    </p:spTree>
    <p:extLst>
      <p:ext uri="{BB962C8B-B14F-4D97-AF65-F5344CB8AC3E}">
        <p14:creationId xmlns:p14="http://schemas.microsoft.com/office/powerpoint/2010/main" val="3435442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A64B176-19F9-C14D-8C3A-24EE3996CD63}"/>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2141233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420705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Demi Compressed"/>
              </a:defRPr>
            </a:lvl1pPr>
          </a:lstStyle>
          <a:p>
            <a:pPr lvl="0"/>
            <a:r>
              <a:rPr lang="en-US" dirty="0"/>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791162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901987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127349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802364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205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6"/>
            <a:ext cx="2844800" cy="365125"/>
          </a:xfrm>
          <a:prstGeom prst="rect">
            <a:avLst/>
          </a:prstGeom>
        </p:spPr>
        <p:txBody>
          <a:bodyPr/>
          <a:lstStyle/>
          <a:p>
            <a:fld id="{6B0A811D-F3F9-4A1F-B241-B660D2918E75}" type="slidenum">
              <a:rPr lang="en-US" smtClean="0"/>
              <a:t>‹#›</a:t>
            </a:fld>
            <a:endParaRPr lang="en-US" dirty="0"/>
          </a:p>
        </p:txBody>
      </p:sp>
    </p:spTree>
    <p:extLst>
      <p:ext uri="{BB962C8B-B14F-4D97-AF65-F5344CB8AC3E}">
        <p14:creationId xmlns:p14="http://schemas.microsoft.com/office/powerpoint/2010/main" val="1151854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91480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2751259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dirty="0"/>
          </a:p>
        </p:txBody>
      </p:sp>
      <p:sp>
        <p:nvSpPr>
          <p:cNvPr id="4" name="Title 1">
            <a:extLst>
              <a:ext uri="{FF2B5EF4-FFF2-40B4-BE49-F238E27FC236}">
                <a16:creationId xmlns:a16="http://schemas.microsoft.com/office/drawing/2014/main" id="{F199EFBE-D2CF-5644-B3D1-4974F713B5ED}"/>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3369135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6" y="18293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217722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61627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963588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C4C3D-A7DC-2E43-878C-F8629822FF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BF6E7E-90D9-014C-9959-620C8649A7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621AD4-49CE-D646-AEB4-82D0D6D1B1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876E2B-7A52-B14C-8172-30C2027D9B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6DF8A-9824-DD4A-BC3C-5ABBD0AC9903}"/>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7036248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C4C3D-A7DC-2E43-878C-F8629822FF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BF6E7E-90D9-014C-9959-620C8649A7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621AD4-49CE-D646-AEB4-82D0D6D1B1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876E2B-7A52-B14C-8172-30C2027D9B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6DF8A-9824-DD4A-BC3C-5ABBD0AC9903}"/>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2671011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AC029-8303-7E49-B13F-4E60D2570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843CF-7D65-2944-AFB0-38CA0BA52D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FB0390-B0CB-254C-97CD-1993C0C2A5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CFA137-FA07-EC42-8439-3D408BFA0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E8F36-D94A-DC45-B521-7A73A2D74805}"/>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19650248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980F-2466-4C4D-8714-1BC311061A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434F13-574B-9144-9FBA-78EF2AECDC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070D0A-6498-B745-B02C-198EEB264AD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2B0A4F7-24B9-FE45-B4FF-203A6F116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6BC7B7-2870-134B-831A-596B0842D214}"/>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18085169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7A228-B10B-2E42-946D-AA459CBCF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AF1473-490D-D044-9645-D0C8CE79B9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AC56C3-5CB2-464D-B4EB-2CED79CF35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FD187-0A85-444A-92AD-935D23D2C69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923F21C-5325-9A44-A649-B5E2253D0C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BE49C3-D9E4-9249-B278-2543E9FCBA89}"/>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3113532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0CA2-3179-FC4B-90B0-9489AB7DA2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C8616D-395A-9742-9C73-0A256120C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7FE50A-5A50-E949-953E-F3135FA3BD7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B8B339-5F43-FB41-AD3C-2809E9A513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80ECC3B-E8A8-5D40-B217-B08D017B9E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B9A44E-82F7-384A-A374-2E292F22084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07C7612-A321-DF4B-BA3D-8B8D036EDE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1420DD-B93E-8143-AE45-3977747572C9}"/>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4646056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0D8F-5350-304E-8064-7F556B58B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3C9BCA-8AA7-6F45-9EEF-8C2AA1DEC8A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17EC0A8-7E0C-0343-A3E4-6363A8BA0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EF0319-0965-2A4B-A2CC-F578033CC9B7}"/>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279684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2904088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BB5FD5-04D9-F246-B705-F88BD4C14F9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D7734DF-CFDB-1748-A1CE-017FFAAFA8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CFDAE8-3FE9-B846-A1EC-B8987DD0DBF8}"/>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32878999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BB2D-83DA-874F-ACB3-F4938661D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A311B0-15E4-CD4B-B2D9-E6F1F6E244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A6B208-5DAB-3D42-B7EA-992DCDC7B9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342946-5778-E94C-B412-54DD92B048D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9EA4CA6-DA8D-4348-B787-E6AD5AF82C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7D6E52-9119-C24A-92EC-8CF5CEC5A89F}"/>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1395618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7AFE-2EB7-434C-AF88-839A7749E5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699898-6E90-E64F-BF3F-1D59716AD3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5BD0F8-DE29-F34B-ABEE-4212D78E7F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EA07C9-81FD-C54C-8849-E3D4E27D70A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B784A51-AFA4-804F-AB8A-66410F1F9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6DEFB-7772-3344-86D5-D982A2C02D2B}"/>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41146394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767A5-D62A-B24F-8C8E-7046477F9B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F16AD1-B933-5043-BDE9-0111D84B1C5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27DC0-8BC6-A049-8DF3-25C81873F17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7B5C063-2887-9F4B-840A-5F8BBD3B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CE057-6D76-1247-BE8A-2201F3B9B49A}"/>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26653489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78463F-1A6F-A849-8525-1A265D14EC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772E2A-A225-C147-B582-806D7B73025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CFA95-7285-C64F-A01D-0BEFC32219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EA49FA3-F2E5-B14B-861A-CC134C35F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26F6F-0C43-1E4C-8F59-371FFDBF5E5B}"/>
              </a:ext>
            </a:extLst>
          </p:cNvPr>
          <p:cNvSpPr>
            <a:spLocks noGrp="1"/>
          </p:cNvSpPr>
          <p:nvPr>
            <p:ph type="sldNum" sz="quarter" idx="12"/>
          </p:nvPr>
        </p:nvSpPr>
        <p:spPr/>
        <p:txBody>
          <a:bodyPr/>
          <a:lstStyle/>
          <a:p>
            <a:fld id="{EE070E67-7AB2-9C44-8839-D7DEADD78AAB}" type="slidenum">
              <a:rPr lang="en-US" smtClean="0"/>
              <a:t>‹#›</a:t>
            </a:fld>
            <a:endParaRPr lang="en-US"/>
          </a:p>
        </p:txBody>
      </p:sp>
    </p:spTree>
    <p:extLst>
      <p:ext uri="{BB962C8B-B14F-4D97-AF65-F5344CB8AC3E}">
        <p14:creationId xmlns:p14="http://schemas.microsoft.com/office/powerpoint/2010/main" val="590940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Demi Compressed"/>
              </a:defRPr>
            </a:lvl1pPr>
          </a:lstStyle>
          <a:p>
            <a:pPr lvl="0"/>
            <a:r>
              <a:rPr lang="en-US" dirty="0"/>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676208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224557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011291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1524230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2306317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2021587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emf"/><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1.jpe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5.emf"/><Relationship Id="rId2" Type="http://schemas.openxmlformats.org/officeDocument/2006/relationships/slideLayout" Target="../slideLayouts/slideLayout12.xml"/><Relationship Id="rId16"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1.jpe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5DD76A-B519-644A-BA2D-4DB7957BBB3F}"/>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1412"/>
            <a:ext cx="12192000" cy="5438689"/>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012158"/>
              </a:solidFill>
            </a:endParaRPr>
          </a:p>
        </p:txBody>
      </p:sp>
      <p:pic>
        <p:nvPicPr>
          <p:cNvPr id="13" name="Picture 12" descr="dotted_line_white.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158596" y="2767714"/>
            <a:ext cx="9981755" cy="282039"/>
          </a:xfrm>
          <a:prstGeom prst="rect">
            <a:avLst/>
          </a:prstGeom>
        </p:spPr>
      </p:pic>
      <p:pic>
        <p:nvPicPr>
          <p:cNvPr id="5" name="Picture 4">
            <a:extLst>
              <a:ext uri="{FF2B5EF4-FFF2-40B4-BE49-F238E27FC236}">
                <a16:creationId xmlns:a16="http://schemas.microsoft.com/office/drawing/2014/main" id="{B6195ABE-BB57-E541-8C79-3E5AA580B4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758440" y="5577999"/>
            <a:ext cx="6766560" cy="1164736"/>
          </a:xfrm>
          <a:prstGeom prst="rect">
            <a:avLst/>
          </a:prstGeom>
        </p:spPr>
      </p:pic>
    </p:spTree>
    <p:extLst>
      <p:ext uri="{BB962C8B-B14F-4D97-AF65-F5344CB8AC3E}">
        <p14:creationId xmlns:p14="http://schemas.microsoft.com/office/powerpoint/2010/main" val="2268884879"/>
      </p:ext>
    </p:extLst>
  </p:cSld>
  <p:clrMap bg1="lt1" tx1="dk1" bg2="lt2" tx2="dk2" accent1="accent1" accent2="accent2" accent3="accent3" accent4="accent4" accent5="accent5" accent6="accent6" hlink="hlink" folHlink="folHlink"/>
  <p:sldLayoutIdLst>
    <p:sldLayoutId id="2147483662"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grpSp>
        <p:nvGrpSpPr>
          <p:cNvPr id="3" name="Group 2">
            <a:extLst>
              <a:ext uri="{FF2B5EF4-FFF2-40B4-BE49-F238E27FC236}">
                <a16:creationId xmlns:a16="http://schemas.microsoft.com/office/drawing/2014/main" id="{25139941-0FE4-AC49-A864-76C29340ED1A}"/>
              </a:ext>
            </a:extLst>
          </p:cNvPr>
          <p:cNvGrpSpPr/>
          <p:nvPr userDrawn="1"/>
        </p:nvGrpSpPr>
        <p:grpSpPr>
          <a:xfrm>
            <a:off x="305" y="5194968"/>
            <a:ext cx="12192000" cy="1676400"/>
            <a:chOff x="305" y="5194968"/>
            <a:chExt cx="12192000" cy="1676400"/>
          </a:xfrm>
        </p:grpSpPr>
        <p:pic>
          <p:nvPicPr>
            <p:cNvPr id="7" name="Picture 6" descr="brushedge_solid_blue.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29290331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1" r:id="rId7"/>
    <p:sldLayoutId id="2147483672" r:id="rId8"/>
    <p:sldLayoutId id="2147483673" r:id="rId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grpSp>
        <p:nvGrpSpPr>
          <p:cNvPr id="3" name="Group 2">
            <a:extLst>
              <a:ext uri="{FF2B5EF4-FFF2-40B4-BE49-F238E27FC236}">
                <a16:creationId xmlns:a16="http://schemas.microsoft.com/office/drawing/2014/main" id="{25139941-0FE4-AC49-A864-76C29340ED1A}"/>
              </a:ext>
            </a:extLst>
          </p:cNvPr>
          <p:cNvGrpSpPr/>
          <p:nvPr userDrawn="1"/>
        </p:nvGrpSpPr>
        <p:grpSpPr>
          <a:xfrm>
            <a:off x="305" y="5194968"/>
            <a:ext cx="12192000" cy="1676400"/>
            <a:chOff x="305" y="5194968"/>
            <a:chExt cx="12192000" cy="1676400"/>
          </a:xfrm>
        </p:grpSpPr>
        <p:pic>
          <p:nvPicPr>
            <p:cNvPr id="7" name="Picture 6" descr="brushedge_solid_blue.png"/>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233221298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7" r:id="rId12"/>
    <p:sldLayoutId id="2147483688" r:id="rId1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88EA2E-24F2-D048-9F58-F701E7B221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3A831-63C6-4545-8FFE-726E1C4F9D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908D-B8B9-F044-B6E7-10568C3C6C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F5CFE65-9339-B647-B351-15DB5B595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2FE46F-0BD8-5440-A6EF-6341D48191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70E67-7AB2-9C44-8839-D7DEADD78AAB}" type="slidenum">
              <a:rPr lang="en-US" smtClean="0"/>
              <a:t>‹#›</a:t>
            </a:fld>
            <a:endParaRPr lang="en-US"/>
          </a:p>
        </p:txBody>
      </p:sp>
    </p:spTree>
    <p:extLst>
      <p:ext uri="{BB962C8B-B14F-4D97-AF65-F5344CB8AC3E}">
        <p14:creationId xmlns:p14="http://schemas.microsoft.com/office/powerpoint/2010/main" val="14781975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hyperlink" Target="http://www.ers.usda.gov/" TargetMode="External"/><Relationship Id="rId13" Type="http://schemas.openxmlformats.org/officeDocument/2006/relationships/hyperlink" Target="http://www.nsf.gov/statistics/index.cfm" TargetMode="External"/><Relationship Id="rId3" Type="http://schemas.openxmlformats.org/officeDocument/2006/relationships/hyperlink" Target="http://www.bea.gov/" TargetMode="External"/><Relationship Id="rId7" Type="http://schemas.openxmlformats.org/officeDocument/2006/relationships/hyperlink" Target="http://www.census.gov/" TargetMode="External"/><Relationship Id="rId12" Type="http://schemas.openxmlformats.org/officeDocument/2006/relationships/hyperlink" Target="http://www.cdc.gov/nchs/"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hyperlink" Target="http://www.bts.gov/" TargetMode="External"/><Relationship Id="rId11" Type="http://schemas.openxmlformats.org/officeDocument/2006/relationships/hyperlink" Target="http://nces.ed.gov/" TargetMode="External"/><Relationship Id="rId5" Type="http://schemas.openxmlformats.org/officeDocument/2006/relationships/hyperlink" Target="http://www.bls.gov/" TargetMode="External"/><Relationship Id="rId15" Type="http://schemas.openxmlformats.org/officeDocument/2006/relationships/hyperlink" Target="http://www.irs.gov/uac/SOI-Tax-Stats-Statistics-of-Income" TargetMode="External"/><Relationship Id="rId10" Type="http://schemas.openxmlformats.org/officeDocument/2006/relationships/hyperlink" Target="http://www.nass.usda.gov/" TargetMode="External"/><Relationship Id="rId4" Type="http://schemas.openxmlformats.org/officeDocument/2006/relationships/hyperlink" Target="https://www.bjs.gov/" TargetMode="External"/><Relationship Id="rId9" Type="http://schemas.openxmlformats.org/officeDocument/2006/relationships/hyperlink" Target="http://www.eia.doe.gov/" TargetMode="External"/><Relationship Id="rId14" Type="http://schemas.openxmlformats.org/officeDocument/2006/relationships/hyperlink" Target="http://www.ssa.gov/policy/about/ORES.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hyperlink" Target="mailto:dnair@virginia.edu" TargetMode="External"/><Relationship Id="rId2" Type="http://schemas.openxmlformats.org/officeDocument/2006/relationships/notesSlide" Target="../notesSlides/notesSlide30.xml"/><Relationship Id="rId1" Type="http://schemas.openxmlformats.org/officeDocument/2006/relationships/slideLayout" Target="../slideLayouts/slideLayout21.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26" Type="http://schemas.openxmlformats.org/officeDocument/2006/relationships/image" Target="../media/image36.sv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20.xml"/><Relationship Id="rId6" Type="http://schemas.openxmlformats.org/officeDocument/2006/relationships/image" Target="../media/image16.svg"/><Relationship Id="rId11" Type="http://schemas.openxmlformats.org/officeDocument/2006/relationships/image" Target="../media/image21.png"/><Relationship Id="rId24" Type="http://schemas.openxmlformats.org/officeDocument/2006/relationships/image" Target="../media/image34.sv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svg"/><Relationship Id="rId19" Type="http://schemas.openxmlformats.org/officeDocument/2006/relationships/image" Target="../media/image29.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sv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tiff"/><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40.png"/><Relationship Id="rId11" Type="http://schemas.openxmlformats.org/officeDocument/2006/relationships/image" Target="../media/image45.tiff"/><Relationship Id="rId5" Type="http://schemas.openxmlformats.org/officeDocument/2006/relationships/image" Target="../media/image39.jpeg"/><Relationship Id="rId10" Type="http://schemas.openxmlformats.org/officeDocument/2006/relationships/image" Target="../media/image44.tiff"/><Relationship Id="rId4" Type="http://schemas.openxmlformats.org/officeDocument/2006/relationships/image" Target="../media/image38.png"/><Relationship Id="rId9" Type="http://schemas.openxmlformats.org/officeDocument/2006/relationships/image" Target="../media/image43.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66C0E0B-82DE-4143-9051-3C2038424B44}"/>
              </a:ext>
            </a:extLst>
          </p:cNvPr>
          <p:cNvSpPr>
            <a:spLocks noGrp="1"/>
          </p:cNvSpPr>
          <p:nvPr>
            <p:ph type="body" sz="quarter" idx="12"/>
          </p:nvPr>
        </p:nvSpPr>
        <p:spPr>
          <a:xfrm>
            <a:off x="12095" y="3167423"/>
            <a:ext cx="12192000" cy="419581"/>
          </a:xfrm>
        </p:spPr>
        <p:txBody>
          <a:bodyPr/>
          <a:lstStyle/>
          <a:p>
            <a:pPr>
              <a:spcBef>
                <a:spcPts val="0"/>
              </a:spcBef>
            </a:pPr>
            <a:r>
              <a:rPr lang="en-US" sz="3600" dirty="0"/>
              <a:t>Devika Nair, Research Scientist</a:t>
            </a:r>
          </a:p>
          <a:p>
            <a:pPr>
              <a:spcBef>
                <a:spcPts val="0"/>
              </a:spcBef>
            </a:pPr>
            <a:r>
              <a:rPr lang="en-US" sz="3600" dirty="0"/>
              <a:t> Social and Decision Analytics Division</a:t>
            </a:r>
          </a:p>
          <a:p>
            <a:pPr>
              <a:spcBef>
                <a:spcPts val="0"/>
              </a:spcBef>
            </a:pPr>
            <a:r>
              <a:rPr lang="en-US" sz="3600" dirty="0"/>
              <a:t> </a:t>
            </a:r>
          </a:p>
          <a:p>
            <a:pPr>
              <a:spcBef>
                <a:spcPts val="0"/>
              </a:spcBef>
            </a:pPr>
            <a:endParaRPr lang="en-US" sz="3600" dirty="0"/>
          </a:p>
        </p:txBody>
      </p:sp>
      <p:sp>
        <p:nvSpPr>
          <p:cNvPr id="18" name="Text Placeholder 15">
            <a:extLst>
              <a:ext uri="{FF2B5EF4-FFF2-40B4-BE49-F238E27FC236}">
                <a16:creationId xmlns:a16="http://schemas.microsoft.com/office/drawing/2014/main" id="{126F6975-F29A-E94D-AECA-E1027EFD78A8}"/>
              </a:ext>
            </a:extLst>
          </p:cNvPr>
          <p:cNvSpPr>
            <a:spLocks noGrp="1"/>
          </p:cNvSpPr>
          <p:nvPr>
            <p:ph type="body" sz="quarter" idx="13" hasCustomPrompt="1"/>
          </p:nvPr>
        </p:nvSpPr>
        <p:spPr>
          <a:xfrm>
            <a:off x="0" y="4571441"/>
            <a:ext cx="12192000" cy="816988"/>
          </a:xfrm>
          <a:prstGeom prst="rect">
            <a:avLst/>
          </a:prstGeom>
        </p:spPr>
        <p:txBody>
          <a:bodyPr vert="horz"/>
          <a:lstStyle>
            <a:lvl1pPr marL="0" indent="0" algn="ctr">
              <a:buFontTx/>
              <a:buNone/>
              <a:defRPr sz="1600" b="0" i="1" baseline="0">
                <a:solidFill>
                  <a:schemeClr val="bg1"/>
                </a:solidFill>
                <a:latin typeface="ITC Franklin Gothic Std Book"/>
              </a:defRPr>
            </a:lvl1pPr>
          </a:lstStyle>
          <a:p>
            <a:r>
              <a:rPr lang="en-US" sz="2000" i="0" dirty="0"/>
              <a:t>CLD3 Workshop –  </a:t>
            </a:r>
            <a:r>
              <a:rPr lang="en-US" sz="2000" dirty="0"/>
              <a:t>Leveraging Alternative Data Sources to Address Community Challenges</a:t>
            </a:r>
          </a:p>
          <a:p>
            <a:pPr lvl="0"/>
            <a:r>
              <a:rPr lang="en-US" sz="2000" i="0" dirty="0"/>
              <a:t>March 25-26, 2019</a:t>
            </a:r>
          </a:p>
        </p:txBody>
      </p:sp>
      <p:sp>
        <p:nvSpPr>
          <p:cNvPr id="4" name="Text Placeholder 3">
            <a:extLst>
              <a:ext uri="{FF2B5EF4-FFF2-40B4-BE49-F238E27FC236}">
                <a16:creationId xmlns:a16="http://schemas.microsoft.com/office/drawing/2014/main" id="{D758E890-DCF5-2144-905E-63230D52FD53}"/>
              </a:ext>
            </a:extLst>
          </p:cNvPr>
          <p:cNvSpPr>
            <a:spLocks noGrp="1"/>
          </p:cNvSpPr>
          <p:nvPr>
            <p:ph type="body" sz="quarter" idx="10"/>
          </p:nvPr>
        </p:nvSpPr>
        <p:spPr>
          <a:xfrm>
            <a:off x="0" y="1803400"/>
            <a:ext cx="12192000" cy="1082094"/>
          </a:xfrm>
        </p:spPr>
        <p:txBody>
          <a:bodyPr/>
          <a:lstStyle/>
          <a:p>
            <a:r>
              <a:rPr lang="en-US" sz="6000" dirty="0"/>
              <a:t>Data Discovery Workshop</a:t>
            </a:r>
          </a:p>
        </p:txBody>
      </p:sp>
    </p:spTree>
    <p:extLst>
      <p:ext uri="{BB962C8B-B14F-4D97-AF65-F5344CB8AC3E}">
        <p14:creationId xmlns:p14="http://schemas.microsoft.com/office/powerpoint/2010/main" val="586468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5167C33-D7AB-D04C-A9B3-DE7E59F47108}"/>
              </a:ext>
            </a:extLst>
          </p:cNvPr>
          <p:cNvSpPr/>
          <p:nvPr/>
        </p:nvSpPr>
        <p:spPr>
          <a:xfrm>
            <a:off x="642997" y="1387957"/>
            <a:ext cx="5233148" cy="4603091"/>
          </a:xfrm>
          <a:prstGeom prst="rect">
            <a:avLst/>
          </a:prstGeom>
          <a:solidFill>
            <a:srgbClr val="002F6D">
              <a:alpha val="19000"/>
            </a:srgbClr>
          </a:solidFill>
          <a:ln>
            <a:solidFill>
              <a:srgbClr val="002F6D"/>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rgbClr val="002F6D"/>
              </a:solidFill>
            </a:endParaRPr>
          </a:p>
        </p:txBody>
      </p:sp>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a:xfrm>
            <a:off x="642997" y="164889"/>
            <a:ext cx="10972800" cy="884421"/>
          </a:xfrm>
        </p:spPr>
        <p:txBody>
          <a:bodyPr/>
          <a:lstStyle/>
          <a:p>
            <a:r>
              <a:rPr lang="en-US" dirty="0"/>
              <a:t>Examples of Data Discovery</a:t>
            </a:r>
            <a:br>
              <a:rPr lang="en-US" dirty="0"/>
            </a:br>
            <a:r>
              <a:rPr lang="en-US" sz="2000" dirty="0"/>
              <a:t>Arlington County – Food Insecurity</a:t>
            </a:r>
            <a:endParaRPr lang="en-US" sz="2000" i="1" dirty="0"/>
          </a:p>
        </p:txBody>
      </p:sp>
      <p:sp>
        <p:nvSpPr>
          <p:cNvPr id="38" name="Text Placeholder 4">
            <a:extLst>
              <a:ext uri="{FF2B5EF4-FFF2-40B4-BE49-F238E27FC236}">
                <a16:creationId xmlns:a16="http://schemas.microsoft.com/office/drawing/2014/main" id="{E5B88D8E-1A49-7A49-8717-975C01C9BC6A}"/>
              </a:ext>
            </a:extLst>
          </p:cNvPr>
          <p:cNvSpPr txBox="1">
            <a:spLocks/>
          </p:cNvSpPr>
          <p:nvPr/>
        </p:nvSpPr>
        <p:spPr>
          <a:xfrm>
            <a:off x="749972" y="1450488"/>
            <a:ext cx="5126173" cy="443918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26997" indent="0">
              <a:buFont typeface="Arial"/>
              <a:buNone/>
            </a:pPr>
            <a:r>
              <a:rPr lang="en-US" sz="1867" b="1" u="sng" dirty="0">
                <a:solidFill>
                  <a:srgbClr val="002F6D"/>
                </a:solidFill>
                <a:latin typeface="ITC Franklin Gothic Std Book" panose="020B0504030503020204" pitchFamily="34" charset="77"/>
              </a:rPr>
              <a:t>Federal Surveys</a:t>
            </a:r>
            <a:endParaRPr lang="en-US" sz="1867" dirty="0">
              <a:solidFill>
                <a:srgbClr val="002F6D"/>
              </a:solidFill>
              <a:latin typeface="ITC Franklin Gothic Std Book" panose="020B0504030503020204" pitchFamily="34" charset="77"/>
            </a:endParaRPr>
          </a:p>
          <a:p>
            <a:pPr>
              <a:buSzPct val="100000"/>
              <a:buFont typeface="+mj-lt"/>
              <a:buAutoNum type="arabicPeriod"/>
            </a:pPr>
            <a:r>
              <a:rPr lang="en-US" sz="1867" dirty="0">
                <a:solidFill>
                  <a:srgbClr val="002F6D"/>
                </a:solidFill>
                <a:latin typeface="ITC Franklin Gothic Std Book" panose="020B0504030503020204" pitchFamily="34" charset="77"/>
              </a:rPr>
              <a:t>American Community Survey (demographics, income, …)</a:t>
            </a:r>
          </a:p>
          <a:p>
            <a:pPr>
              <a:buSzPct val="100000"/>
              <a:buFont typeface="+mj-lt"/>
              <a:buAutoNum type="arabicPeriod"/>
            </a:pPr>
            <a:r>
              <a:rPr lang="en-US" sz="1867" dirty="0">
                <a:solidFill>
                  <a:srgbClr val="002F6D"/>
                </a:solidFill>
                <a:latin typeface="ITC Franklin Gothic Std Book" panose="020B0504030503020204" pitchFamily="34" charset="77"/>
              </a:rPr>
              <a:t>Current Population Survey, Household Food Security Survey Module (HFSSM)</a:t>
            </a:r>
          </a:p>
          <a:p>
            <a:pPr>
              <a:buSzPct val="100000"/>
              <a:buFont typeface="+mj-lt"/>
              <a:buAutoNum type="arabicPeriod"/>
            </a:pPr>
            <a:r>
              <a:rPr lang="en-US" sz="1867" dirty="0">
                <a:solidFill>
                  <a:srgbClr val="002F6D"/>
                </a:solidFill>
                <a:latin typeface="ITC Franklin Gothic Std Book" panose="020B0504030503020204" pitchFamily="34" charset="77"/>
              </a:rPr>
              <a:t>NCES The Early Child-hood Longitudinal Study-Kindergarten (ECLS-K) Cohort</a:t>
            </a:r>
          </a:p>
          <a:p>
            <a:pPr>
              <a:buSzPct val="100000"/>
              <a:buFont typeface="+mj-lt"/>
              <a:buAutoNum type="arabicPeriod"/>
            </a:pPr>
            <a:r>
              <a:rPr lang="en-US" sz="1867" dirty="0">
                <a:solidFill>
                  <a:srgbClr val="002F6D"/>
                </a:solidFill>
                <a:latin typeface="ITC Franklin Gothic Std Book" panose="020B0504030503020204" pitchFamily="34" charset="77"/>
              </a:rPr>
              <a:t>NHANES III</a:t>
            </a:r>
          </a:p>
          <a:p>
            <a:pPr>
              <a:buSzPct val="100000"/>
              <a:buFont typeface="+mj-lt"/>
              <a:buAutoNum type="arabicPeriod"/>
            </a:pPr>
            <a:r>
              <a:rPr lang="en-US" sz="1867" dirty="0">
                <a:solidFill>
                  <a:srgbClr val="002F6D"/>
                </a:solidFill>
                <a:latin typeface="ITC Franklin Gothic Std Book" panose="020B0504030503020204" pitchFamily="34" charset="77"/>
              </a:rPr>
              <a:t>Panel Study of Income Dynamics (PSID), using data collected in 1999, 2001, and 2003</a:t>
            </a:r>
          </a:p>
          <a:p>
            <a:pPr>
              <a:buSzPct val="100000"/>
              <a:buFont typeface="+mj-lt"/>
              <a:buAutoNum type="arabicPeriod"/>
            </a:pPr>
            <a:r>
              <a:rPr lang="en-US" sz="1867" dirty="0">
                <a:solidFill>
                  <a:srgbClr val="002F6D"/>
                </a:solidFill>
                <a:latin typeface="ITC Franklin Gothic Std Book" panose="020B0504030503020204" pitchFamily="34" charset="77"/>
              </a:rPr>
              <a:t>Survey of Income and Program Participation</a:t>
            </a:r>
          </a:p>
          <a:p>
            <a:pPr>
              <a:buSzPct val="100000"/>
              <a:buFont typeface="+mj-lt"/>
              <a:buAutoNum type="arabicPeriod"/>
            </a:pPr>
            <a:r>
              <a:rPr lang="en-US" sz="1867" dirty="0">
                <a:solidFill>
                  <a:srgbClr val="002F6D"/>
                </a:solidFill>
                <a:latin typeface="ITC Franklin Gothic Std Book" panose="020B0504030503020204" pitchFamily="34" charset="77"/>
              </a:rPr>
              <a:t>Consumer Expenditure Survey</a:t>
            </a:r>
          </a:p>
          <a:p>
            <a:pPr marL="126997" indent="0">
              <a:buFont typeface="Arial"/>
              <a:buNone/>
            </a:pPr>
            <a:endParaRPr lang="en-US" sz="1867" dirty="0">
              <a:solidFill>
                <a:srgbClr val="002F6D"/>
              </a:solidFill>
              <a:latin typeface="ITC Franklin Gothic Std Book" panose="020B0504030503020204" pitchFamily="34" charset="77"/>
            </a:endParaRPr>
          </a:p>
          <a:p>
            <a:pPr marL="126997" indent="0">
              <a:buFont typeface="Arial"/>
              <a:buNone/>
            </a:pPr>
            <a:endParaRPr lang="en-US" sz="1867" dirty="0">
              <a:solidFill>
                <a:srgbClr val="002F6D"/>
              </a:solidFill>
              <a:latin typeface="ITC Franklin Gothic Std Book" panose="020B0504030503020204" pitchFamily="34" charset="77"/>
            </a:endParaRPr>
          </a:p>
        </p:txBody>
      </p:sp>
      <p:grpSp>
        <p:nvGrpSpPr>
          <p:cNvPr id="46" name="Group 45">
            <a:extLst>
              <a:ext uri="{FF2B5EF4-FFF2-40B4-BE49-F238E27FC236}">
                <a16:creationId xmlns:a16="http://schemas.microsoft.com/office/drawing/2014/main" id="{346DCBBD-EEF9-164D-88E0-49B7A8C1D32C}"/>
              </a:ext>
            </a:extLst>
          </p:cNvPr>
          <p:cNvGrpSpPr/>
          <p:nvPr/>
        </p:nvGrpSpPr>
        <p:grpSpPr>
          <a:xfrm>
            <a:off x="6319155" y="1353787"/>
            <a:ext cx="5332021" cy="4845517"/>
            <a:chOff x="6187044" y="1353787"/>
            <a:chExt cx="5332021" cy="4845517"/>
          </a:xfrm>
        </p:grpSpPr>
        <p:sp>
          <p:nvSpPr>
            <p:cNvPr id="47" name="Rectangle 46">
              <a:extLst>
                <a:ext uri="{FF2B5EF4-FFF2-40B4-BE49-F238E27FC236}">
                  <a16:creationId xmlns:a16="http://schemas.microsoft.com/office/drawing/2014/main" id="{AD8C308E-20B9-3240-B921-BD0786EB1334}"/>
                </a:ext>
              </a:extLst>
            </p:cNvPr>
            <p:cNvSpPr/>
            <p:nvPr/>
          </p:nvSpPr>
          <p:spPr>
            <a:xfrm>
              <a:off x="6187044" y="1353787"/>
              <a:ext cx="5332021" cy="2493818"/>
            </a:xfrm>
            <a:prstGeom prst="rect">
              <a:avLst/>
            </a:prstGeom>
            <a:solidFill>
              <a:schemeClr val="bg1"/>
            </a:solidFill>
            <a:ln>
              <a:solidFill>
                <a:srgbClr val="E36C08"/>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BDC51C6-ACF0-DA45-84C8-82606250D54A}"/>
                </a:ext>
              </a:extLst>
            </p:cNvPr>
            <p:cNvSpPr/>
            <p:nvPr/>
          </p:nvSpPr>
          <p:spPr>
            <a:xfrm>
              <a:off x="6187044" y="4141629"/>
              <a:ext cx="5332021" cy="1820686"/>
            </a:xfrm>
            <a:prstGeom prst="rect">
              <a:avLst/>
            </a:prstGeom>
            <a:solidFill>
              <a:schemeClr val="bg1"/>
            </a:solidFill>
            <a:ln>
              <a:solidFill>
                <a:srgbClr val="E36C08"/>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87204D47-EFA4-004E-8056-FF48452DCDF1}"/>
                </a:ext>
              </a:extLst>
            </p:cNvPr>
            <p:cNvSpPr txBox="1"/>
            <p:nvPr/>
          </p:nvSpPr>
          <p:spPr>
            <a:xfrm>
              <a:off x="6317674" y="1536489"/>
              <a:ext cx="5070762" cy="4662815"/>
            </a:xfrm>
            <a:prstGeom prst="rect">
              <a:avLst/>
            </a:prstGeom>
            <a:noFill/>
          </p:spPr>
          <p:txBody>
            <a:bodyPr wrap="square" rtlCol="0">
              <a:spAutoFit/>
            </a:bodyPr>
            <a:lstStyle/>
            <a:p>
              <a:pPr>
                <a:lnSpc>
                  <a:spcPct val="90000"/>
                </a:lnSpc>
              </a:pPr>
              <a:r>
                <a:rPr lang="en-US" sz="2200" b="1" i="1" dirty="0">
                  <a:solidFill>
                    <a:srgbClr val="002F6D"/>
                  </a:solidFill>
                  <a:latin typeface="ITC Franklin Gothic Std Book" panose="020B0504030503020204" pitchFamily="34" charset="77"/>
                  <a:ea typeface="Gill Sans SemiBold" charset="0"/>
                  <a:cs typeface="Gill Sans SemiBold" charset="0"/>
                </a:rPr>
                <a:t>Neighborhoods &amp; Parents </a:t>
              </a:r>
            </a:p>
            <a:p>
              <a:pPr marL="228600" lvl="1" indent="-22225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Characterize neighborhoods and families by income, education, and food insecurity levels; </a:t>
              </a:r>
            </a:p>
            <a:p>
              <a:pPr marL="228600" lvl="1" indent="-22225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Identify vulnerable populations geographically across neighborhoods;</a:t>
              </a:r>
            </a:p>
            <a:p>
              <a:pPr marL="228600" lvl="1" indent="-22225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Determine income dynamics at play</a:t>
              </a:r>
            </a:p>
            <a:p>
              <a:pPr marL="6350" lvl="1">
                <a:lnSpc>
                  <a:spcPct val="90000"/>
                </a:lnSpc>
              </a:pPr>
              <a:endParaRPr lang="en-US" sz="2200" dirty="0">
                <a:solidFill>
                  <a:srgbClr val="002F6D"/>
                </a:solidFill>
                <a:latin typeface="ITC Franklin Gothic Std Book" panose="020B0504030503020204" pitchFamily="34" charset="77"/>
                <a:ea typeface="Gill Sans Light" charset="0"/>
                <a:cs typeface="Gill Sans Light" charset="0"/>
              </a:endParaRPr>
            </a:p>
            <a:p>
              <a:pPr>
                <a:lnSpc>
                  <a:spcPct val="90000"/>
                </a:lnSpc>
              </a:pPr>
              <a:endParaRPr lang="en-US" sz="2200" b="1" i="1" dirty="0">
                <a:solidFill>
                  <a:srgbClr val="002F6D"/>
                </a:solidFill>
                <a:latin typeface="ITC Franklin Gothic Std Book" panose="020B0504030503020204" pitchFamily="34" charset="77"/>
                <a:ea typeface="Gill Sans SemiBold" charset="0"/>
                <a:cs typeface="Gill Sans SemiBold" charset="0"/>
              </a:endParaRPr>
            </a:p>
            <a:p>
              <a:pPr>
                <a:lnSpc>
                  <a:spcPct val="90000"/>
                </a:lnSpc>
              </a:pPr>
              <a:r>
                <a:rPr lang="en-US" sz="2200" b="1" i="1" dirty="0">
                  <a:solidFill>
                    <a:srgbClr val="002F6D"/>
                  </a:solidFill>
                  <a:latin typeface="ITC Franklin Gothic Std Book" panose="020B0504030503020204" pitchFamily="34" charset="77"/>
                  <a:ea typeface="Gill Sans SemiBold" charset="0"/>
                  <a:cs typeface="Gill Sans SemiBold" charset="0"/>
                </a:rPr>
                <a:t>School Districts</a:t>
              </a:r>
            </a:p>
            <a:p>
              <a:pPr marL="228600" lvl="1" indent="-22225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Characterize school district access to healthy, balanced, nutritious food; </a:t>
              </a:r>
            </a:p>
            <a:p>
              <a:pPr marL="228600" lvl="1" indent="-22225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Determine uptake of these programs and services</a:t>
              </a:r>
              <a:br>
                <a:rPr lang="en-US" sz="2200" dirty="0">
                  <a:solidFill>
                    <a:srgbClr val="002F6D"/>
                  </a:solidFill>
                  <a:latin typeface="ITC Franklin Gothic Std Book" panose="020B0504030503020204" pitchFamily="34" charset="77"/>
                  <a:ea typeface="Gill Sans Light" charset="0"/>
                  <a:cs typeface="Gill Sans Light" charset="0"/>
                </a:rPr>
              </a:br>
              <a:endParaRPr lang="en-US" sz="2200" dirty="0">
                <a:solidFill>
                  <a:srgbClr val="002F6D"/>
                </a:solidFill>
                <a:latin typeface="ITC Franklin Gothic Std Book" panose="020B0504030503020204" pitchFamily="34" charset="77"/>
                <a:ea typeface="Gill Sans Light" charset="0"/>
                <a:cs typeface="Gill Sans Light" charset="0"/>
              </a:endParaRPr>
            </a:p>
          </p:txBody>
        </p:sp>
      </p:grpSp>
    </p:spTree>
    <p:extLst>
      <p:ext uri="{BB962C8B-B14F-4D97-AF65-F5344CB8AC3E}">
        <p14:creationId xmlns:p14="http://schemas.microsoft.com/office/powerpoint/2010/main" val="2344866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65AB452-9532-B446-AB58-E4293C2180CB}"/>
              </a:ext>
            </a:extLst>
          </p:cNvPr>
          <p:cNvSpPr/>
          <p:nvPr/>
        </p:nvSpPr>
        <p:spPr>
          <a:xfrm>
            <a:off x="6725256" y="1289111"/>
            <a:ext cx="4890541" cy="4701937"/>
          </a:xfrm>
          <a:prstGeom prst="rect">
            <a:avLst/>
          </a:prstGeom>
          <a:solidFill>
            <a:srgbClr val="002F6D">
              <a:alpha val="19000"/>
            </a:srgbClr>
          </a:solidFill>
          <a:ln>
            <a:solidFill>
              <a:srgbClr val="002F6D"/>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rgbClr val="002F6D"/>
              </a:solidFill>
            </a:endParaRPr>
          </a:p>
        </p:txBody>
      </p:sp>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a:xfrm>
            <a:off x="642997" y="164889"/>
            <a:ext cx="10972800" cy="884421"/>
          </a:xfrm>
        </p:spPr>
        <p:txBody>
          <a:bodyPr/>
          <a:lstStyle/>
          <a:p>
            <a:r>
              <a:rPr lang="en-US" dirty="0"/>
              <a:t>Examples of Data Discovery</a:t>
            </a:r>
            <a:br>
              <a:rPr lang="en-US" dirty="0"/>
            </a:br>
            <a:r>
              <a:rPr lang="en-US" sz="2000" dirty="0"/>
              <a:t>Arlington County – Food Insecurity</a:t>
            </a:r>
            <a:endParaRPr lang="en-US" sz="2000" i="1" dirty="0"/>
          </a:p>
        </p:txBody>
      </p:sp>
      <p:sp>
        <p:nvSpPr>
          <p:cNvPr id="39" name="Text Placeholder 5">
            <a:extLst>
              <a:ext uri="{FF2B5EF4-FFF2-40B4-BE49-F238E27FC236}">
                <a16:creationId xmlns:a16="http://schemas.microsoft.com/office/drawing/2014/main" id="{1847AE3E-8ECF-0347-8334-31EA1AF603D9}"/>
              </a:ext>
            </a:extLst>
          </p:cNvPr>
          <p:cNvSpPr txBox="1">
            <a:spLocks/>
          </p:cNvSpPr>
          <p:nvPr/>
        </p:nvSpPr>
        <p:spPr>
          <a:xfrm>
            <a:off x="6725256" y="1351642"/>
            <a:ext cx="4890541" cy="472633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26997" indent="0">
              <a:buFont typeface="Arial"/>
              <a:buNone/>
            </a:pPr>
            <a:r>
              <a:rPr lang="en-US" sz="1867" b="1" u="sng" dirty="0">
                <a:solidFill>
                  <a:srgbClr val="002F6D"/>
                </a:solidFill>
                <a:latin typeface="ITC Franklin Gothic Std Book" panose="020B0504030503020204" pitchFamily="34" charset="77"/>
              </a:rPr>
              <a:t>Nonprofit Associations</a:t>
            </a:r>
          </a:p>
          <a:p>
            <a:pPr>
              <a:buSzPct val="100000"/>
              <a:buFont typeface="+mj-lt"/>
              <a:buAutoNum type="arabicPeriod" startAt="8"/>
            </a:pPr>
            <a:r>
              <a:rPr lang="en-US" sz="1867" dirty="0">
                <a:solidFill>
                  <a:srgbClr val="002F6D"/>
                </a:solidFill>
                <a:latin typeface="ITC Franklin Gothic Std Book" panose="020B0504030503020204" pitchFamily="34" charset="77"/>
              </a:rPr>
              <a:t>Feeding America </a:t>
            </a:r>
          </a:p>
          <a:p>
            <a:pPr>
              <a:buSzPct val="100000"/>
              <a:buFont typeface="+mj-lt"/>
              <a:buAutoNum type="arabicPeriod" startAt="8"/>
            </a:pPr>
            <a:r>
              <a:rPr lang="en-US" sz="1867" dirty="0">
                <a:solidFill>
                  <a:srgbClr val="002F6D"/>
                </a:solidFill>
                <a:latin typeface="ITC Franklin Gothic Std Book" panose="020B0504030503020204" pitchFamily="34" charset="77"/>
              </a:rPr>
              <a:t>Meal on Wheels Association</a:t>
            </a:r>
          </a:p>
          <a:p>
            <a:pPr>
              <a:buSzPct val="100000"/>
              <a:buFont typeface="+mj-lt"/>
              <a:buAutoNum type="arabicPeriod" startAt="8"/>
            </a:pPr>
            <a:r>
              <a:rPr lang="en-US" sz="1867" dirty="0">
                <a:solidFill>
                  <a:srgbClr val="002F6D"/>
                </a:solidFill>
                <a:latin typeface="ITC Franklin Gothic Std Book" panose="020B0504030503020204" pitchFamily="34" charset="77"/>
              </a:rPr>
              <a:t>National Foundation to End Senior Hunger</a:t>
            </a:r>
          </a:p>
          <a:p>
            <a:pPr>
              <a:buSzPct val="100000"/>
              <a:buFont typeface="+mj-lt"/>
              <a:buAutoNum type="arabicPeriod" startAt="8"/>
            </a:pPr>
            <a:r>
              <a:rPr lang="en-US" sz="1867" dirty="0">
                <a:solidFill>
                  <a:srgbClr val="002F6D"/>
                </a:solidFill>
                <a:latin typeface="ITC Franklin Gothic Std Book" panose="020B0504030503020204" pitchFamily="34" charset="77"/>
              </a:rPr>
              <a:t>IRS List of Nonprofit organizations by area</a:t>
            </a:r>
          </a:p>
          <a:p>
            <a:pPr marL="126997" indent="0">
              <a:buFont typeface="Arial"/>
              <a:buNone/>
            </a:pPr>
            <a:endParaRPr lang="en-US" sz="1867" b="1" u="sng" dirty="0">
              <a:solidFill>
                <a:srgbClr val="002F6D"/>
              </a:solidFill>
              <a:latin typeface="ITC Franklin Gothic Std Book" panose="020B0504030503020204" pitchFamily="34" charset="77"/>
            </a:endParaRPr>
          </a:p>
          <a:p>
            <a:pPr marL="126997" indent="0">
              <a:buFont typeface="Arial"/>
              <a:buNone/>
            </a:pPr>
            <a:r>
              <a:rPr lang="en-US" sz="1867" b="1" u="sng" dirty="0">
                <a:solidFill>
                  <a:srgbClr val="002F6D"/>
                </a:solidFill>
                <a:latin typeface="ITC Franklin Gothic Std Book" panose="020B0504030503020204" pitchFamily="34" charset="77"/>
              </a:rPr>
              <a:t>Local data</a:t>
            </a:r>
          </a:p>
          <a:p>
            <a:pPr>
              <a:buSzPct val="100000"/>
              <a:buFont typeface="+mj-lt"/>
              <a:buAutoNum type="arabicPeriod" startAt="11"/>
            </a:pPr>
            <a:r>
              <a:rPr lang="en-US" sz="1867" dirty="0">
                <a:solidFill>
                  <a:srgbClr val="002F6D"/>
                </a:solidFill>
                <a:latin typeface="ITC Franklin Gothic Std Book" panose="020B0504030503020204" pitchFamily="34" charset="77"/>
              </a:rPr>
              <a:t>USDA food deserts</a:t>
            </a:r>
          </a:p>
          <a:p>
            <a:pPr>
              <a:buSzPct val="100000"/>
              <a:buFont typeface="+mj-lt"/>
              <a:buAutoNum type="arabicPeriod" startAt="11"/>
            </a:pPr>
            <a:r>
              <a:rPr lang="en-US" sz="1867" dirty="0">
                <a:solidFill>
                  <a:srgbClr val="002F6D"/>
                </a:solidFill>
                <a:latin typeface="ITC Franklin Gothic Std Book" panose="020B0504030503020204" pitchFamily="34" charset="77"/>
              </a:rPr>
              <a:t>Community gardens, soup kitchens, etc.</a:t>
            </a:r>
          </a:p>
          <a:p>
            <a:pPr>
              <a:buSzPct val="100000"/>
              <a:buFont typeface="+mj-lt"/>
              <a:buAutoNum type="arabicPeriod" startAt="11"/>
            </a:pPr>
            <a:r>
              <a:rPr lang="en-US" sz="1867" dirty="0">
                <a:solidFill>
                  <a:srgbClr val="002F6D"/>
                </a:solidFill>
                <a:latin typeface="ITC Franklin Gothic Std Book" panose="020B0504030503020204" pitchFamily="34" charset="77"/>
              </a:rPr>
              <a:t>Social Innovation programs</a:t>
            </a:r>
          </a:p>
          <a:p>
            <a:pPr>
              <a:buSzPct val="100000"/>
              <a:buFont typeface="+mj-lt"/>
              <a:buAutoNum type="arabicPeriod" startAt="11"/>
            </a:pPr>
            <a:r>
              <a:rPr lang="en-US" sz="1867" dirty="0">
                <a:solidFill>
                  <a:srgbClr val="002F6D"/>
                </a:solidFill>
                <a:latin typeface="ITC Franklin Gothic Std Book" panose="020B0504030503020204" pitchFamily="34" charset="77"/>
              </a:rPr>
              <a:t>Other local data</a:t>
            </a:r>
          </a:p>
          <a:p>
            <a:pPr marL="126997" indent="0">
              <a:buFont typeface="Arial"/>
              <a:buNone/>
            </a:pPr>
            <a:endParaRPr lang="en-US" sz="1867" dirty="0">
              <a:solidFill>
                <a:srgbClr val="002F6D"/>
              </a:solidFill>
              <a:latin typeface="ITC Franklin Gothic Std Book" panose="020B0504030503020204" pitchFamily="34" charset="77"/>
            </a:endParaRPr>
          </a:p>
          <a:p>
            <a:pPr marL="126997" indent="0">
              <a:buFont typeface="Arial"/>
              <a:buNone/>
            </a:pPr>
            <a:endParaRPr lang="en-US" sz="1867" b="1" u="sng" dirty="0">
              <a:solidFill>
                <a:srgbClr val="002F6D"/>
              </a:solidFill>
              <a:latin typeface="ITC Franklin Gothic Std Book" panose="020B0504030503020204" pitchFamily="34" charset="77"/>
            </a:endParaRPr>
          </a:p>
          <a:p>
            <a:pPr marL="126997" indent="0">
              <a:buFont typeface="Arial"/>
              <a:buNone/>
            </a:pPr>
            <a:endParaRPr lang="en-US" sz="1867" dirty="0">
              <a:solidFill>
                <a:srgbClr val="002F6D"/>
              </a:solidFill>
              <a:latin typeface="ITC Franklin Gothic Std Book" panose="020B0504030503020204" pitchFamily="34" charset="77"/>
            </a:endParaRPr>
          </a:p>
          <a:p>
            <a:pPr marL="126997" indent="0">
              <a:buFont typeface="Arial"/>
              <a:buNone/>
            </a:pPr>
            <a:endParaRPr lang="en-US" sz="1867" dirty="0">
              <a:solidFill>
                <a:srgbClr val="002F6D"/>
              </a:solidFill>
              <a:latin typeface="ITC Franklin Gothic Std Book" panose="020B0504030503020204" pitchFamily="34" charset="77"/>
            </a:endParaRPr>
          </a:p>
          <a:p>
            <a:pPr marL="126997" indent="0">
              <a:buFont typeface="Arial"/>
              <a:buNone/>
            </a:pPr>
            <a:endParaRPr lang="en-US" sz="1867" dirty="0">
              <a:solidFill>
                <a:srgbClr val="002F6D"/>
              </a:solidFill>
              <a:latin typeface="ITC Franklin Gothic Std Book" panose="020B0504030503020204" pitchFamily="34" charset="77"/>
            </a:endParaRPr>
          </a:p>
          <a:p>
            <a:pPr marL="126997" indent="0">
              <a:buFont typeface="Arial"/>
              <a:buNone/>
            </a:pPr>
            <a:endParaRPr lang="en-US" dirty="0">
              <a:solidFill>
                <a:srgbClr val="002F6D"/>
              </a:solidFill>
              <a:latin typeface="ITC Franklin Gothic Std Book" panose="020B0504030503020204" pitchFamily="34" charset="77"/>
            </a:endParaRPr>
          </a:p>
        </p:txBody>
      </p:sp>
      <p:grpSp>
        <p:nvGrpSpPr>
          <p:cNvPr id="4" name="Group 3">
            <a:extLst>
              <a:ext uri="{FF2B5EF4-FFF2-40B4-BE49-F238E27FC236}">
                <a16:creationId xmlns:a16="http://schemas.microsoft.com/office/drawing/2014/main" id="{AEFE3873-639A-514C-AB76-F20F1638CE44}"/>
              </a:ext>
            </a:extLst>
          </p:cNvPr>
          <p:cNvGrpSpPr/>
          <p:nvPr/>
        </p:nvGrpSpPr>
        <p:grpSpPr>
          <a:xfrm>
            <a:off x="332030" y="3352971"/>
            <a:ext cx="5577180" cy="2718657"/>
            <a:chOff x="343935" y="1247230"/>
            <a:chExt cx="5577180" cy="2718657"/>
          </a:xfrm>
        </p:grpSpPr>
        <p:sp>
          <p:nvSpPr>
            <p:cNvPr id="13" name="Rectangle 12">
              <a:extLst>
                <a:ext uri="{FF2B5EF4-FFF2-40B4-BE49-F238E27FC236}">
                  <a16:creationId xmlns:a16="http://schemas.microsoft.com/office/drawing/2014/main" id="{2B951EA3-180F-EC41-A240-5C0033D1F8B1}"/>
                </a:ext>
              </a:extLst>
            </p:cNvPr>
            <p:cNvSpPr/>
            <p:nvPr/>
          </p:nvSpPr>
          <p:spPr>
            <a:xfrm>
              <a:off x="343935" y="1247230"/>
              <a:ext cx="5577180" cy="2718657"/>
            </a:xfrm>
            <a:prstGeom prst="rect">
              <a:avLst/>
            </a:prstGeom>
            <a:solidFill>
              <a:schemeClr val="bg1"/>
            </a:solidFill>
            <a:ln>
              <a:solidFill>
                <a:srgbClr val="E36C08"/>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0CB6230-4ABA-9B4F-BC71-3E63AD8731DA}"/>
                </a:ext>
              </a:extLst>
            </p:cNvPr>
            <p:cNvSpPr txBox="1"/>
            <p:nvPr/>
          </p:nvSpPr>
          <p:spPr>
            <a:xfrm>
              <a:off x="593396" y="1372167"/>
              <a:ext cx="5054449" cy="2529923"/>
            </a:xfrm>
            <a:prstGeom prst="rect">
              <a:avLst/>
            </a:prstGeom>
            <a:noFill/>
          </p:spPr>
          <p:txBody>
            <a:bodyPr wrap="square" rtlCol="0">
              <a:spAutoFit/>
            </a:bodyPr>
            <a:lstStyle/>
            <a:p>
              <a:pPr>
                <a:lnSpc>
                  <a:spcPct val="90000"/>
                </a:lnSpc>
              </a:pPr>
              <a:r>
                <a:rPr lang="en-US" sz="2200" b="1" i="1" dirty="0">
                  <a:solidFill>
                    <a:srgbClr val="002F6D"/>
                  </a:solidFill>
                  <a:latin typeface="ITC Franklin Gothic Std Book" panose="020B0504030503020204" pitchFamily="34" charset="77"/>
                  <a:ea typeface="Gill Sans SemiBold" charset="0"/>
                  <a:cs typeface="Gill Sans SemiBold" charset="0"/>
                </a:rPr>
                <a:t>Local Government</a:t>
              </a:r>
              <a:endParaRPr lang="en-US" sz="2200" dirty="0">
                <a:solidFill>
                  <a:srgbClr val="002F6D"/>
                </a:solidFill>
                <a:latin typeface="ITC Franklin Gothic Std Book" panose="020B0504030503020204" pitchFamily="34" charset="77"/>
                <a:ea typeface="Gill Sans Light" charset="0"/>
                <a:cs typeface="Gill Sans Light" charset="0"/>
              </a:endParaRPr>
            </a:p>
            <a:p>
              <a:pPr marL="222250" lvl="1" indent="-21590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Study role and gaps associated with current social programs aimed at hunger relief</a:t>
              </a:r>
            </a:p>
            <a:p>
              <a:pPr marL="222250" lvl="1" indent="-21590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Determine locations and characterize extent of food deserts</a:t>
              </a:r>
            </a:p>
            <a:p>
              <a:pPr marL="222250" lvl="1" indent="-21590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Identify opportunities in state programs</a:t>
              </a:r>
            </a:p>
          </p:txBody>
        </p:sp>
      </p:grpSp>
      <p:grpSp>
        <p:nvGrpSpPr>
          <p:cNvPr id="3" name="Group 2">
            <a:extLst>
              <a:ext uri="{FF2B5EF4-FFF2-40B4-BE49-F238E27FC236}">
                <a16:creationId xmlns:a16="http://schemas.microsoft.com/office/drawing/2014/main" id="{A6E6B569-3018-D645-83C1-48FE11076B72}"/>
              </a:ext>
            </a:extLst>
          </p:cNvPr>
          <p:cNvGrpSpPr/>
          <p:nvPr/>
        </p:nvGrpSpPr>
        <p:grpSpPr>
          <a:xfrm>
            <a:off x="332030" y="1289111"/>
            <a:ext cx="5577180" cy="2053009"/>
            <a:chOff x="332030" y="4110253"/>
            <a:chExt cx="5577180" cy="2053009"/>
          </a:xfrm>
        </p:grpSpPr>
        <p:sp>
          <p:nvSpPr>
            <p:cNvPr id="12" name="Rectangle 11">
              <a:extLst>
                <a:ext uri="{FF2B5EF4-FFF2-40B4-BE49-F238E27FC236}">
                  <a16:creationId xmlns:a16="http://schemas.microsoft.com/office/drawing/2014/main" id="{95385931-1EFD-8043-9042-B54D80556794}"/>
                </a:ext>
              </a:extLst>
            </p:cNvPr>
            <p:cNvSpPr/>
            <p:nvPr/>
          </p:nvSpPr>
          <p:spPr>
            <a:xfrm>
              <a:off x="332030" y="4110253"/>
              <a:ext cx="5577180" cy="1880795"/>
            </a:xfrm>
            <a:prstGeom prst="rect">
              <a:avLst/>
            </a:prstGeom>
            <a:solidFill>
              <a:schemeClr val="bg1"/>
            </a:solidFill>
            <a:ln>
              <a:solidFill>
                <a:srgbClr val="E36C08"/>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44E7FB3-566B-ED41-87A7-16372382D089}"/>
                </a:ext>
              </a:extLst>
            </p:cNvPr>
            <p:cNvSpPr/>
            <p:nvPr/>
          </p:nvSpPr>
          <p:spPr>
            <a:xfrm>
              <a:off x="593396" y="4242736"/>
              <a:ext cx="5054449" cy="1920526"/>
            </a:xfrm>
            <a:prstGeom prst="rect">
              <a:avLst/>
            </a:prstGeom>
          </p:spPr>
          <p:txBody>
            <a:bodyPr wrap="square">
              <a:spAutoFit/>
            </a:bodyPr>
            <a:lstStyle/>
            <a:p>
              <a:pPr>
                <a:lnSpc>
                  <a:spcPct val="90000"/>
                </a:lnSpc>
              </a:pPr>
              <a:r>
                <a:rPr lang="en-US" sz="2200" b="1" i="1" dirty="0">
                  <a:solidFill>
                    <a:srgbClr val="002F6D"/>
                  </a:solidFill>
                  <a:latin typeface="ITC Franklin Gothic Std Book" panose="020B0504030503020204" pitchFamily="34" charset="77"/>
                  <a:ea typeface="Gill Sans SemiBold" charset="0"/>
                  <a:cs typeface="Gill Sans SemiBold" charset="0"/>
                </a:rPr>
                <a:t>Community Organizations</a:t>
              </a:r>
            </a:p>
            <a:p>
              <a:pPr marL="222250" lvl="1" indent="-21590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Identify local community organizations and characterize role in food security</a:t>
              </a:r>
            </a:p>
            <a:p>
              <a:pPr marL="222250" lvl="1" indent="-21590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Determine locations of service and utilization of services</a:t>
              </a:r>
            </a:p>
            <a:p>
              <a:pPr marL="222250" lvl="1" indent="-215900">
                <a:lnSpc>
                  <a:spcPct val="90000"/>
                </a:lnSpc>
                <a:buFont typeface="Arial" charset="0"/>
                <a:buChar char="•"/>
              </a:pPr>
              <a:endParaRPr lang="en-US" sz="2200" dirty="0">
                <a:solidFill>
                  <a:srgbClr val="002F6D"/>
                </a:solidFill>
                <a:latin typeface="ITC Franklin Gothic Std Book" panose="020B0504030503020204" pitchFamily="34" charset="77"/>
                <a:ea typeface="Gill Sans Light" charset="0"/>
                <a:cs typeface="Gill Sans Light" charset="0"/>
              </a:endParaRPr>
            </a:p>
          </p:txBody>
        </p:sp>
      </p:grpSp>
    </p:spTree>
    <p:extLst>
      <p:ext uri="{BB962C8B-B14F-4D97-AF65-F5344CB8AC3E}">
        <p14:creationId xmlns:p14="http://schemas.microsoft.com/office/powerpoint/2010/main" val="1996414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a:xfrm>
            <a:off x="642997" y="164890"/>
            <a:ext cx="10972800" cy="432418"/>
          </a:xfrm>
        </p:spPr>
        <p:txBody>
          <a:bodyPr/>
          <a:lstStyle/>
          <a:p>
            <a:r>
              <a:rPr lang="en-US" dirty="0"/>
              <a:t>Examples of Data Discovery</a:t>
            </a:r>
            <a:br>
              <a:rPr lang="en-US" dirty="0"/>
            </a:br>
            <a:r>
              <a:rPr lang="en-US" sz="2000" dirty="0"/>
              <a:t>Arlington County – Food Insecurity</a:t>
            </a:r>
          </a:p>
        </p:txBody>
      </p:sp>
      <p:sp>
        <p:nvSpPr>
          <p:cNvPr id="12" name="Google Shape;375;p55">
            <a:extLst>
              <a:ext uri="{FF2B5EF4-FFF2-40B4-BE49-F238E27FC236}">
                <a16:creationId xmlns:a16="http://schemas.microsoft.com/office/drawing/2014/main" id="{FBE40BEC-97BF-3F4D-AA4C-E1F1CC76E139}"/>
              </a:ext>
            </a:extLst>
          </p:cNvPr>
          <p:cNvSpPr txBox="1"/>
          <p:nvPr/>
        </p:nvSpPr>
        <p:spPr>
          <a:xfrm>
            <a:off x="8508022" y="1944472"/>
            <a:ext cx="3221001" cy="2362805"/>
          </a:xfrm>
          <a:prstGeom prst="rect">
            <a:avLst/>
          </a:prstGeom>
          <a:noFill/>
          <a:ln w="28575" cap="flat" cmpd="sng">
            <a:solidFill>
              <a:srgbClr val="528135"/>
            </a:solidFill>
            <a:prstDash val="solid"/>
            <a:round/>
            <a:headEnd type="none" w="sm" len="sm"/>
            <a:tailEnd type="none" w="sm" len="sm"/>
          </a:ln>
        </p:spPr>
        <p:txBody>
          <a:bodyPr spcFirstLastPara="1" wrap="square" lIns="68575" tIns="34275" rIns="68575" bIns="34275" anchor="t" anchorCtr="0">
            <a:noAutofit/>
          </a:bodyPr>
          <a:lstStyle/>
          <a:p>
            <a:pPr marL="342900" indent="-241300">
              <a:buClr>
                <a:schemeClr val="dk1"/>
              </a:buClr>
              <a:buSzPts val="1200"/>
              <a:buFont typeface="Calibri"/>
              <a:buChar char="●"/>
            </a:pPr>
            <a:endParaRPr lang="en-US" sz="1200" dirty="0">
              <a:solidFill>
                <a:srgbClr val="002F6D"/>
              </a:solidFill>
              <a:latin typeface="ITC Franklin Gothic Std Book" panose="020B0504030503020204" pitchFamily="34" charset="77"/>
              <a:cs typeface="Calibri"/>
              <a:sym typeface="Calibri"/>
            </a:endParaRPr>
          </a:p>
          <a:p>
            <a:pPr marL="342900" indent="-241300">
              <a:buClr>
                <a:schemeClr val="dk1"/>
              </a:buClr>
              <a:buSzPts val="1200"/>
              <a:buFont typeface="Calibri"/>
              <a:buChar char="●"/>
            </a:pPr>
            <a:endParaRPr lang="en-US" sz="1200" dirty="0">
              <a:solidFill>
                <a:srgbClr val="002F6D"/>
              </a:solidFill>
              <a:latin typeface="ITC Franklin Gothic Std Book" panose="020B0504030503020204" pitchFamily="34" charset="77"/>
              <a:cs typeface="Calibri"/>
              <a:sym typeface="Calibri"/>
            </a:endParaRPr>
          </a:p>
          <a:p>
            <a:pPr marL="342900" indent="-241300">
              <a:buClr>
                <a:schemeClr val="dk1"/>
              </a:buClr>
              <a:buSzPts val="1200"/>
              <a:buFont typeface="Calibri"/>
              <a:buChar char="●"/>
            </a:pPr>
            <a:r>
              <a:rPr lang="en-US" sz="1200" dirty="0">
                <a:solidFill>
                  <a:srgbClr val="002F6D"/>
                </a:solidFill>
                <a:latin typeface="ITC Franklin Gothic Std Book" panose="020B0504030503020204" pitchFamily="34" charset="77"/>
                <a:cs typeface="Calibri"/>
                <a:sym typeface="Calibri"/>
              </a:rPr>
              <a:t>TANF, SNAP, WIC, National School Lunch Program</a:t>
            </a:r>
          </a:p>
          <a:p>
            <a:pPr marL="342900" indent="-241300">
              <a:buClr>
                <a:schemeClr val="dk1"/>
              </a:buClr>
              <a:buSzPts val="1200"/>
              <a:buFont typeface="Calibri"/>
              <a:buChar char="●"/>
            </a:pPr>
            <a:r>
              <a:rPr lang="en-US" sz="1200" dirty="0">
                <a:solidFill>
                  <a:srgbClr val="002F6D"/>
                </a:solidFill>
                <a:latin typeface="ITC Franklin Gothic Std Book" panose="020B0504030503020204" pitchFamily="34" charset="77"/>
                <a:cs typeface="Calibri"/>
                <a:sym typeface="Calibri"/>
              </a:rPr>
              <a:t>Summer Electronic Benefits Transfer for Children </a:t>
            </a:r>
          </a:p>
          <a:p>
            <a:pPr marL="342900" indent="-241300">
              <a:buClr>
                <a:schemeClr val="dk1"/>
              </a:buClr>
              <a:buSzPts val="1200"/>
              <a:buFont typeface="Calibri"/>
              <a:buChar char="●"/>
            </a:pPr>
            <a:r>
              <a:rPr lang="en-US" sz="1200" dirty="0">
                <a:solidFill>
                  <a:srgbClr val="002F6D"/>
                </a:solidFill>
                <a:latin typeface="ITC Franklin Gothic Std Book" panose="020B0504030503020204" pitchFamily="34" charset="77"/>
                <a:cs typeface="Calibri"/>
                <a:sym typeface="Calibri"/>
              </a:rPr>
              <a:t>Food banks, meal deliveries, soup kitchens </a:t>
            </a:r>
          </a:p>
          <a:p>
            <a:pPr marL="342900" indent="-241300">
              <a:buClr>
                <a:schemeClr val="dk1"/>
              </a:buClr>
              <a:buSzPts val="1200"/>
              <a:buFont typeface="Calibri"/>
              <a:buChar char="●"/>
            </a:pPr>
            <a:r>
              <a:rPr lang="en-US" sz="1200" dirty="0">
                <a:solidFill>
                  <a:srgbClr val="002F6D"/>
                </a:solidFill>
                <a:latin typeface="ITC Franklin Gothic Std Book" panose="020B0504030503020204" pitchFamily="34" charset="77"/>
                <a:cs typeface="Calibri"/>
                <a:sym typeface="Calibri"/>
              </a:rPr>
              <a:t>Community gardens </a:t>
            </a:r>
          </a:p>
          <a:p>
            <a:pPr marL="342900" indent="-241300">
              <a:buClr>
                <a:schemeClr val="dk1"/>
              </a:buClr>
              <a:buSzPts val="1200"/>
              <a:buFont typeface="Calibri"/>
              <a:buChar char="●"/>
            </a:pPr>
            <a:r>
              <a:rPr lang="en-US" sz="1200" dirty="0">
                <a:solidFill>
                  <a:srgbClr val="002F6D"/>
                </a:solidFill>
                <a:latin typeface="ITC Franklin Gothic Std Book" panose="020B0504030503020204" pitchFamily="34" charset="77"/>
                <a:cs typeface="Calibri"/>
                <a:sym typeface="Calibri"/>
              </a:rPr>
              <a:t>Social innovation programs </a:t>
            </a:r>
          </a:p>
          <a:p>
            <a:pPr marL="342900" indent="-241300">
              <a:buClr>
                <a:schemeClr val="dk1"/>
              </a:buClr>
              <a:buSzPts val="1200"/>
              <a:buFont typeface="Calibri"/>
              <a:buChar char="●"/>
            </a:pPr>
            <a:r>
              <a:rPr lang="en-US" sz="1200" dirty="0">
                <a:solidFill>
                  <a:srgbClr val="002F6D"/>
                </a:solidFill>
                <a:latin typeface="ITC Franklin Gothic Std Book" panose="020B0504030503020204" pitchFamily="34" charset="77"/>
                <a:cs typeface="Calibri"/>
                <a:sym typeface="Calibri"/>
              </a:rPr>
              <a:t>School system monitoring systems </a:t>
            </a:r>
          </a:p>
          <a:p>
            <a:pPr marL="342900" indent="-241300">
              <a:buClr>
                <a:schemeClr val="dk1"/>
              </a:buClr>
              <a:buSzPts val="1200"/>
              <a:buFont typeface="Calibri"/>
              <a:buChar char="●"/>
            </a:pPr>
            <a:r>
              <a:rPr lang="en-US" sz="1200" dirty="0">
                <a:solidFill>
                  <a:srgbClr val="002F6D"/>
                </a:solidFill>
                <a:latin typeface="ITC Franklin Gothic Std Book" panose="020B0504030503020204" pitchFamily="34" charset="77"/>
                <a:cs typeface="Calibri"/>
                <a:sym typeface="Calibri"/>
              </a:rPr>
              <a:t>Social networks </a:t>
            </a:r>
          </a:p>
        </p:txBody>
      </p:sp>
      <p:sp>
        <p:nvSpPr>
          <p:cNvPr id="13" name="Google Shape;387;p55">
            <a:extLst>
              <a:ext uri="{FF2B5EF4-FFF2-40B4-BE49-F238E27FC236}">
                <a16:creationId xmlns:a16="http://schemas.microsoft.com/office/drawing/2014/main" id="{13D7B515-D38B-F847-906E-2FAB794767A5}"/>
              </a:ext>
            </a:extLst>
          </p:cNvPr>
          <p:cNvSpPr txBox="1"/>
          <p:nvPr/>
        </p:nvSpPr>
        <p:spPr>
          <a:xfrm>
            <a:off x="4820841" y="1373329"/>
            <a:ext cx="2632771" cy="3462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i="0" u="none" strike="noStrike" cap="none" dirty="0">
                <a:solidFill>
                  <a:srgbClr val="C00000"/>
                </a:solidFill>
                <a:latin typeface="ITC Franklin Gothic Std Book" panose="020B0504030503020204" pitchFamily="34" charset="77"/>
                <a:ea typeface="Calibri"/>
                <a:cs typeface="Calibri"/>
                <a:sym typeface="Calibri"/>
              </a:rPr>
              <a:t>Food Insecurity</a:t>
            </a:r>
            <a:endParaRPr sz="2400" dirty="0">
              <a:latin typeface="ITC Franklin Gothic Std Book" panose="020B0504030503020204" pitchFamily="34" charset="77"/>
            </a:endParaRPr>
          </a:p>
        </p:txBody>
      </p:sp>
      <p:sp>
        <p:nvSpPr>
          <p:cNvPr id="14" name="Google Shape;388;p55">
            <a:extLst>
              <a:ext uri="{FF2B5EF4-FFF2-40B4-BE49-F238E27FC236}">
                <a16:creationId xmlns:a16="http://schemas.microsoft.com/office/drawing/2014/main" id="{426C7F2C-3EC5-1B47-B654-B74339CA26DB}"/>
              </a:ext>
            </a:extLst>
          </p:cNvPr>
          <p:cNvSpPr txBox="1"/>
          <p:nvPr/>
        </p:nvSpPr>
        <p:spPr>
          <a:xfrm>
            <a:off x="996152" y="1423830"/>
            <a:ext cx="2410020" cy="266988"/>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 sz="2000" b="1" dirty="0">
                <a:solidFill>
                  <a:schemeClr val="dk1"/>
                </a:solidFill>
                <a:latin typeface="ITC Franklin Gothic Std Book" panose="020B0504030503020204" pitchFamily="34" charset="77"/>
                <a:ea typeface="Calibri"/>
                <a:cs typeface="Calibri"/>
                <a:sym typeface="Calibri"/>
              </a:rPr>
              <a:t>Internal Factors</a:t>
            </a:r>
            <a:endParaRPr sz="2000" b="1" dirty="0">
              <a:latin typeface="ITC Franklin Gothic Std Book" panose="020B0504030503020204" pitchFamily="34" charset="77"/>
            </a:endParaRPr>
          </a:p>
        </p:txBody>
      </p:sp>
      <p:sp>
        <p:nvSpPr>
          <p:cNvPr id="15" name="Google Shape;389;p55">
            <a:extLst>
              <a:ext uri="{FF2B5EF4-FFF2-40B4-BE49-F238E27FC236}">
                <a16:creationId xmlns:a16="http://schemas.microsoft.com/office/drawing/2014/main" id="{7C411496-49DA-964D-9534-EABB324FA768}"/>
              </a:ext>
            </a:extLst>
          </p:cNvPr>
          <p:cNvSpPr txBox="1"/>
          <p:nvPr/>
        </p:nvSpPr>
        <p:spPr>
          <a:xfrm>
            <a:off x="9127910" y="1418874"/>
            <a:ext cx="2487887" cy="276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2000" b="1" dirty="0">
                <a:solidFill>
                  <a:schemeClr val="dk1"/>
                </a:solidFill>
                <a:latin typeface="ITC Franklin Gothic Std Book" panose="020B0504030503020204" pitchFamily="34" charset="77"/>
                <a:ea typeface="Calibri"/>
                <a:cs typeface="Calibri"/>
                <a:sym typeface="Calibri"/>
              </a:rPr>
              <a:t>External Factors</a:t>
            </a:r>
            <a:endParaRPr sz="2000" b="1" dirty="0">
              <a:latin typeface="ITC Franklin Gothic Std Book" panose="020B0504030503020204" pitchFamily="34" charset="77"/>
            </a:endParaRPr>
          </a:p>
        </p:txBody>
      </p:sp>
      <p:cxnSp>
        <p:nvCxnSpPr>
          <p:cNvPr id="16" name="Google Shape;390;p55">
            <a:extLst>
              <a:ext uri="{FF2B5EF4-FFF2-40B4-BE49-F238E27FC236}">
                <a16:creationId xmlns:a16="http://schemas.microsoft.com/office/drawing/2014/main" id="{0A8F2C6C-D363-544B-A1ED-81AFB2F07725}"/>
              </a:ext>
            </a:extLst>
          </p:cNvPr>
          <p:cNvCxnSpPr>
            <a:cxnSpLocks/>
            <a:stCxn id="15" idx="1"/>
            <a:endCxn id="13" idx="3"/>
          </p:cNvCxnSpPr>
          <p:nvPr/>
        </p:nvCxnSpPr>
        <p:spPr>
          <a:xfrm flipH="1" flipV="1">
            <a:off x="7453612" y="1546429"/>
            <a:ext cx="1674298" cy="10895"/>
          </a:xfrm>
          <a:prstGeom prst="straightConnector1">
            <a:avLst/>
          </a:prstGeom>
          <a:noFill/>
          <a:ln w="57150" cap="flat" cmpd="sng">
            <a:solidFill>
              <a:schemeClr val="dk1"/>
            </a:solidFill>
            <a:prstDash val="solid"/>
            <a:miter lim="800000"/>
            <a:headEnd type="none" w="sm" len="sm"/>
            <a:tailEnd type="triangle" w="med" len="med"/>
          </a:ln>
        </p:spPr>
      </p:cxnSp>
      <p:sp>
        <p:nvSpPr>
          <p:cNvPr id="17" name="Google Shape;392;p55">
            <a:extLst>
              <a:ext uri="{FF2B5EF4-FFF2-40B4-BE49-F238E27FC236}">
                <a16:creationId xmlns:a16="http://schemas.microsoft.com/office/drawing/2014/main" id="{1E76183E-2562-094A-8383-9FEF005113DC}"/>
              </a:ext>
            </a:extLst>
          </p:cNvPr>
          <p:cNvSpPr txBox="1"/>
          <p:nvPr/>
        </p:nvSpPr>
        <p:spPr>
          <a:xfrm>
            <a:off x="8508022" y="4420799"/>
            <a:ext cx="3221001" cy="1368029"/>
          </a:xfrm>
          <a:prstGeom prst="rect">
            <a:avLst/>
          </a:prstGeom>
          <a:solidFill>
            <a:schemeClr val="bg1"/>
          </a:solidFill>
          <a:ln w="28575" cap="flat" cmpd="sng">
            <a:solidFill>
              <a:srgbClr val="5081BC"/>
            </a:solidFill>
            <a:prstDash val="solid"/>
            <a:round/>
            <a:headEnd type="none" w="sm" len="sm"/>
            <a:tailEnd type="none" w="sm" len="sm"/>
          </a:ln>
        </p:spPr>
        <p:txBody>
          <a:bodyPr spcFirstLastPara="1" wrap="square" lIns="68575" tIns="34275" rIns="68575" bIns="34275" anchor="t" anchorCtr="0">
            <a:noAutofit/>
          </a:bodyPr>
          <a:lstStyle/>
          <a:p>
            <a:pPr marL="342900" marR="0" lvl="0" indent="-241300" algn="l" rtl="0">
              <a:spcBef>
                <a:spcPts val="0"/>
              </a:spcBef>
              <a:spcAft>
                <a:spcPts val="0"/>
              </a:spcAft>
              <a:buClr>
                <a:schemeClr val="dk1"/>
              </a:buClr>
              <a:buSzPts val="1200"/>
              <a:buFont typeface="Calibri"/>
              <a:buChar char="●"/>
            </a:pPr>
            <a:endParaRPr lang="en-US" sz="1200" dirty="0">
              <a:solidFill>
                <a:srgbClr val="002F6D"/>
              </a:solidFill>
              <a:latin typeface="ITC Franklin Gothic Std Book" panose="020B0504030503020204" pitchFamily="34" charset="77"/>
              <a:ea typeface="Calibri"/>
              <a:cs typeface="Calibri"/>
              <a:sym typeface="Calibri"/>
            </a:endParaRPr>
          </a:p>
          <a:p>
            <a:pPr marL="342900" marR="0" lvl="0" indent="-241300" algn="l" rtl="0">
              <a:spcBef>
                <a:spcPts val="0"/>
              </a:spcBef>
              <a:spcAft>
                <a:spcPts val="0"/>
              </a:spcAft>
              <a:buClr>
                <a:schemeClr val="dk1"/>
              </a:buClr>
              <a:buSzPts val="1200"/>
              <a:buFont typeface="Calibri"/>
              <a:buChar char="●"/>
            </a:pPr>
            <a:endParaRPr lang="en-US" sz="1200" dirty="0">
              <a:solidFill>
                <a:srgbClr val="002F6D"/>
              </a:solidFill>
              <a:latin typeface="ITC Franklin Gothic Std Book" panose="020B0504030503020204" pitchFamily="34" charset="77"/>
              <a:ea typeface="Calibri"/>
              <a:cs typeface="Calibri"/>
              <a:sym typeface="Calibri"/>
            </a:endParaRPr>
          </a:p>
          <a:p>
            <a:pPr marL="342900" marR="0" lvl="0" indent="-241300" algn="l" rtl="0">
              <a:spcBef>
                <a:spcPts val="0"/>
              </a:spcBef>
              <a:spcAft>
                <a:spcPts val="0"/>
              </a:spcAft>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Increased health care</a:t>
            </a:r>
          </a:p>
          <a:p>
            <a:pPr marL="342900" marR="0" lvl="0" indent="-241300" algn="l" rtl="0">
              <a:spcBef>
                <a:spcPts val="0"/>
              </a:spcBef>
              <a:spcAft>
                <a:spcPts val="0"/>
              </a:spcAft>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Poverty</a:t>
            </a:r>
          </a:p>
          <a:p>
            <a:pPr marL="342900" marR="0" lvl="0" indent="-241300" algn="l" rtl="0">
              <a:spcBef>
                <a:spcPts val="0"/>
              </a:spcBef>
              <a:spcAft>
                <a:spcPts val="0"/>
              </a:spcAft>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Unemployment</a:t>
            </a:r>
          </a:p>
          <a:p>
            <a:pPr marL="342900" marR="0" lvl="0" indent="-241300" algn="l" rtl="0">
              <a:spcBef>
                <a:spcPts val="0"/>
              </a:spcBef>
              <a:spcAft>
                <a:spcPts val="0"/>
              </a:spcAft>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Inequality</a:t>
            </a:r>
          </a:p>
          <a:p>
            <a:pPr marL="342900" marR="0" lvl="0" indent="-241300" algn="l" rtl="0">
              <a:spcBef>
                <a:spcPts val="0"/>
              </a:spcBef>
              <a:spcAft>
                <a:spcPts val="0"/>
              </a:spcAft>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Lack of access to social capital</a:t>
            </a:r>
            <a:endParaRPr sz="1200" dirty="0">
              <a:solidFill>
                <a:srgbClr val="002F6D"/>
              </a:solidFill>
              <a:latin typeface="ITC Franklin Gothic Std Book" panose="020B0504030503020204" pitchFamily="34" charset="77"/>
              <a:ea typeface="Calibri"/>
              <a:cs typeface="Calibri"/>
              <a:sym typeface="Calibri"/>
            </a:endParaRPr>
          </a:p>
        </p:txBody>
      </p:sp>
      <p:sp>
        <p:nvSpPr>
          <p:cNvPr id="18" name="Google Shape;393;p55">
            <a:extLst>
              <a:ext uri="{FF2B5EF4-FFF2-40B4-BE49-F238E27FC236}">
                <a16:creationId xmlns:a16="http://schemas.microsoft.com/office/drawing/2014/main" id="{9BF5F81D-9FF4-1648-A74C-4CD682D7108A}"/>
              </a:ext>
            </a:extLst>
          </p:cNvPr>
          <p:cNvSpPr txBox="1"/>
          <p:nvPr/>
        </p:nvSpPr>
        <p:spPr>
          <a:xfrm>
            <a:off x="852233" y="4395505"/>
            <a:ext cx="3126707" cy="1472190"/>
          </a:xfrm>
          <a:prstGeom prst="rect">
            <a:avLst/>
          </a:prstGeom>
          <a:solidFill>
            <a:schemeClr val="bg1"/>
          </a:solidFill>
          <a:ln w="28575" cap="flat" cmpd="sng">
            <a:solidFill>
              <a:srgbClr val="C0504E"/>
            </a:solidFill>
            <a:prstDash val="solid"/>
            <a:round/>
            <a:headEnd type="none" w="sm" len="sm"/>
            <a:tailEnd type="none" w="sm" len="sm"/>
          </a:ln>
        </p:spPr>
        <p:txBody>
          <a:bodyPr spcFirstLastPara="1" wrap="square" lIns="68575" tIns="34275" rIns="68575" bIns="34275" anchor="t" anchorCtr="0">
            <a:noAutofit/>
          </a:bodyPr>
          <a:lstStyle/>
          <a:p>
            <a:pPr marL="342900" indent="-241300">
              <a:buClr>
                <a:schemeClr val="dk1"/>
              </a:buClr>
              <a:buSzPts val="1200"/>
              <a:buFont typeface="Calibri"/>
              <a:buChar char="●"/>
            </a:pPr>
            <a:endParaRPr lang="en-US" sz="1200" dirty="0">
              <a:solidFill>
                <a:srgbClr val="002F6D"/>
              </a:solidFill>
              <a:latin typeface="ITC Franklin Gothic Std Book" panose="020B0504030503020204" pitchFamily="34" charset="77"/>
              <a:cs typeface="Calibri"/>
              <a:sym typeface="Calibri"/>
            </a:endParaRPr>
          </a:p>
          <a:p>
            <a:pPr marL="342900" indent="-241300">
              <a:buClr>
                <a:schemeClr val="dk1"/>
              </a:buClr>
              <a:buSzPts val="1200"/>
              <a:buFont typeface="Calibri"/>
              <a:buChar char="●"/>
            </a:pPr>
            <a:endParaRPr lang="en-US" sz="1200" dirty="0">
              <a:solidFill>
                <a:srgbClr val="002F6D"/>
              </a:solidFill>
              <a:latin typeface="ITC Franklin Gothic Std Book" panose="020B0504030503020204" pitchFamily="34" charset="77"/>
              <a:cs typeface="Calibri"/>
              <a:sym typeface="Calibri"/>
            </a:endParaRPr>
          </a:p>
          <a:p>
            <a:pPr marL="342900" indent="-241300">
              <a:buClr>
                <a:schemeClr val="dk1"/>
              </a:buClr>
              <a:buSzPts val="1200"/>
              <a:buFont typeface="Calibri"/>
              <a:buChar char="●"/>
            </a:pPr>
            <a:r>
              <a:rPr lang="en-US" sz="1200" dirty="0">
                <a:solidFill>
                  <a:srgbClr val="002F6D"/>
                </a:solidFill>
                <a:latin typeface="ITC Franklin Gothic Std Book" panose="020B0504030503020204" pitchFamily="34" charset="77"/>
                <a:cs typeface="Calibri"/>
                <a:sym typeface="Calibri"/>
              </a:rPr>
              <a:t>Chronic illness </a:t>
            </a:r>
            <a:endParaRPr lang="en" sz="1200" dirty="0">
              <a:solidFill>
                <a:srgbClr val="002F6D"/>
              </a:solidFill>
              <a:latin typeface="ITC Franklin Gothic Std Book" panose="020B0504030503020204" pitchFamily="34" charset="77"/>
              <a:cs typeface="Calibri"/>
              <a:sym typeface="Calibri"/>
            </a:endParaRPr>
          </a:p>
          <a:p>
            <a:pPr marL="342900" marR="0" lvl="0" indent="-241300" algn="l" rtl="0">
              <a:spcBef>
                <a:spcPts val="0"/>
              </a:spcBef>
              <a:spcAft>
                <a:spcPts val="0"/>
              </a:spcAft>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Obesity, hypertension, diabetes </a:t>
            </a:r>
          </a:p>
          <a:p>
            <a:pPr marL="342900" indent="-241300">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Stigma, depression</a:t>
            </a:r>
          </a:p>
          <a:p>
            <a:pPr marL="342900" indent="-241300">
              <a:buClr>
                <a:schemeClr val="dk1"/>
              </a:buClr>
              <a:buSzPts val="1200"/>
              <a:buFont typeface="Calibri"/>
              <a:buChar char="●"/>
            </a:pPr>
            <a:r>
              <a:rPr lang="en-US" sz="1200" dirty="0">
                <a:solidFill>
                  <a:srgbClr val="002F6D"/>
                </a:solidFill>
                <a:latin typeface="ITC Franklin Gothic Std Book" panose="020B0504030503020204" pitchFamily="34" charset="77"/>
              </a:rPr>
              <a:t>Physical </a:t>
            </a:r>
            <a:r>
              <a:rPr lang="en-US" sz="1200" dirty="0">
                <a:solidFill>
                  <a:srgbClr val="002F6D"/>
                </a:solidFill>
                <a:latin typeface="ITC Franklin Gothic Std Book" panose="020B0504030503020204" pitchFamily="34" charset="77"/>
                <a:cs typeface="Calibri"/>
              </a:rPr>
              <a:t>&amp;</a:t>
            </a:r>
            <a:r>
              <a:rPr lang="en-US" sz="1200" dirty="0">
                <a:solidFill>
                  <a:srgbClr val="002F6D"/>
                </a:solidFill>
                <a:latin typeface="ITC Franklin Gothic Std Book" panose="020B0504030503020204" pitchFamily="34" charset="77"/>
              </a:rPr>
              <a:t> cognitive development </a:t>
            </a:r>
          </a:p>
          <a:p>
            <a:pPr marL="342900" indent="-241300">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Spending tradeoffs </a:t>
            </a:r>
            <a:endParaRPr lang="en-US" sz="1200" dirty="0">
              <a:solidFill>
                <a:srgbClr val="002F6D"/>
              </a:solidFill>
              <a:latin typeface="ITC Franklin Gothic Std Book" panose="020B0504030503020204" pitchFamily="34" charset="77"/>
            </a:endParaRPr>
          </a:p>
        </p:txBody>
      </p:sp>
      <p:sp>
        <p:nvSpPr>
          <p:cNvPr id="19" name="Google Shape;394;p55">
            <a:extLst>
              <a:ext uri="{FF2B5EF4-FFF2-40B4-BE49-F238E27FC236}">
                <a16:creationId xmlns:a16="http://schemas.microsoft.com/office/drawing/2014/main" id="{D04478A9-77D7-444E-B81B-0A721AD89884}"/>
              </a:ext>
            </a:extLst>
          </p:cNvPr>
          <p:cNvSpPr txBox="1"/>
          <p:nvPr/>
        </p:nvSpPr>
        <p:spPr>
          <a:xfrm>
            <a:off x="858349" y="1944472"/>
            <a:ext cx="3120591" cy="2362804"/>
          </a:xfrm>
          <a:prstGeom prst="rect">
            <a:avLst/>
          </a:prstGeom>
          <a:noFill/>
          <a:ln w="28575" cap="flat" cmpd="sng">
            <a:solidFill>
              <a:srgbClr val="E36C08"/>
            </a:solidFill>
            <a:prstDash val="solid"/>
            <a:round/>
            <a:headEnd type="none" w="sm" len="sm"/>
            <a:tailEnd type="none" w="sm" len="sm"/>
          </a:ln>
        </p:spPr>
        <p:txBody>
          <a:bodyPr spcFirstLastPara="1" wrap="square" lIns="68575" tIns="34275" rIns="68575" bIns="34275" anchor="t" anchorCtr="0">
            <a:noAutofit/>
          </a:bodyPr>
          <a:lstStyle/>
          <a:p>
            <a:pPr marL="342900" lvl="0" indent="-241300">
              <a:buClr>
                <a:schemeClr val="dk1"/>
              </a:buClr>
              <a:buSzPts val="1200"/>
              <a:buFont typeface="Calibri"/>
              <a:buChar char="●"/>
            </a:pPr>
            <a:endParaRPr lang="en-US" sz="1200" dirty="0">
              <a:solidFill>
                <a:srgbClr val="002F6D"/>
              </a:solidFill>
              <a:latin typeface="ITC Franklin Gothic Std Book" panose="020B0504030503020204" pitchFamily="34" charset="77"/>
            </a:endParaRPr>
          </a:p>
          <a:p>
            <a:pPr marL="342900" lvl="0" indent="-241300">
              <a:buClr>
                <a:schemeClr val="dk1"/>
              </a:buClr>
              <a:buSzPts val="1200"/>
              <a:buFont typeface="Calibri"/>
              <a:buChar char="●"/>
            </a:pPr>
            <a:endParaRPr lang="en-US" sz="1200" dirty="0">
              <a:solidFill>
                <a:srgbClr val="002F6D"/>
              </a:solidFill>
              <a:latin typeface="ITC Franklin Gothic Std Book" panose="020B0504030503020204" pitchFamily="34" charset="77"/>
            </a:endParaRPr>
          </a:p>
          <a:p>
            <a:pPr marL="342900" lvl="0" indent="-241300">
              <a:buClr>
                <a:schemeClr val="dk1"/>
              </a:buClr>
              <a:buSzPts val="1200"/>
              <a:buFont typeface="Calibri"/>
              <a:buChar char="●"/>
            </a:pPr>
            <a:r>
              <a:rPr lang="en-US" sz="1200" dirty="0">
                <a:solidFill>
                  <a:srgbClr val="002F6D"/>
                </a:solidFill>
                <a:latin typeface="ITC Franklin Gothic Std Book" panose="020B0504030503020204" pitchFamily="34" charset="77"/>
              </a:rPr>
              <a:t>Food insecurity</a:t>
            </a:r>
          </a:p>
          <a:p>
            <a:pPr marL="342900" lvl="0" indent="-241300">
              <a:buClr>
                <a:schemeClr val="dk1"/>
              </a:buClr>
              <a:buSzPts val="1200"/>
              <a:buFont typeface="Calibri"/>
              <a:buChar char="●"/>
            </a:pPr>
            <a:r>
              <a:rPr lang="en-US" sz="1200" dirty="0">
                <a:solidFill>
                  <a:srgbClr val="002F6D"/>
                </a:solidFill>
                <a:latin typeface="ITC Franklin Gothic Std Book" panose="020B0504030503020204" pitchFamily="34" charset="77"/>
              </a:rPr>
              <a:t>Demographics (age, race, ethnicity) </a:t>
            </a:r>
          </a:p>
          <a:p>
            <a:pPr marL="342900" lvl="0" indent="-241300">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Socio-Economic Status (income, education, occupation) </a:t>
            </a:r>
          </a:p>
          <a:p>
            <a:pPr marL="342900" lvl="0" indent="-241300">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Environment (household size, region, urban or rural) </a:t>
            </a:r>
          </a:p>
          <a:p>
            <a:pPr marL="342900" lvl="0" indent="-241300">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Household composition (single parents, children, elderly) </a:t>
            </a:r>
          </a:p>
          <a:p>
            <a:pPr marL="342900" lvl="0" indent="-241300">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Disabilities </a:t>
            </a:r>
          </a:p>
          <a:p>
            <a:pPr marL="342900" lvl="0" indent="-241300">
              <a:buClr>
                <a:schemeClr val="dk1"/>
              </a:buClr>
              <a:buSzPts val="1200"/>
              <a:buFont typeface="Calibri"/>
              <a:buChar char="●"/>
            </a:pPr>
            <a:r>
              <a:rPr lang="en-US" sz="1200" dirty="0">
                <a:solidFill>
                  <a:srgbClr val="002F6D"/>
                </a:solidFill>
                <a:latin typeface="ITC Franklin Gothic Std Book" panose="020B0504030503020204" pitchFamily="34" charset="77"/>
                <a:ea typeface="Calibri"/>
                <a:cs typeface="Calibri"/>
                <a:sym typeface="Calibri"/>
              </a:rPr>
              <a:t>Food deserts </a:t>
            </a:r>
          </a:p>
        </p:txBody>
      </p:sp>
      <p:grpSp>
        <p:nvGrpSpPr>
          <p:cNvPr id="20" name="Group 19">
            <a:extLst>
              <a:ext uri="{FF2B5EF4-FFF2-40B4-BE49-F238E27FC236}">
                <a16:creationId xmlns:a16="http://schemas.microsoft.com/office/drawing/2014/main" id="{F61A8F48-0362-3545-8CAE-2628FD11D743}"/>
              </a:ext>
            </a:extLst>
          </p:cNvPr>
          <p:cNvGrpSpPr/>
          <p:nvPr/>
        </p:nvGrpSpPr>
        <p:grpSpPr>
          <a:xfrm>
            <a:off x="4100257" y="1901206"/>
            <a:ext cx="4058280" cy="4202021"/>
            <a:chOff x="3150233" y="1042021"/>
            <a:chExt cx="3501900" cy="3413700"/>
          </a:xfrm>
        </p:grpSpPr>
        <p:grpSp>
          <p:nvGrpSpPr>
            <p:cNvPr id="21" name="Google Shape;379;p55">
              <a:extLst>
                <a:ext uri="{FF2B5EF4-FFF2-40B4-BE49-F238E27FC236}">
                  <a16:creationId xmlns:a16="http://schemas.microsoft.com/office/drawing/2014/main" id="{62CAC94D-A8D1-7740-89E5-C66D2E08DB52}"/>
                </a:ext>
              </a:extLst>
            </p:cNvPr>
            <p:cNvGrpSpPr/>
            <p:nvPr/>
          </p:nvGrpSpPr>
          <p:grpSpPr>
            <a:xfrm>
              <a:off x="3150233" y="1042021"/>
              <a:ext cx="3501900" cy="3413700"/>
              <a:chOff x="3894735" y="1379682"/>
              <a:chExt cx="4669200" cy="4551600"/>
            </a:xfrm>
          </p:grpSpPr>
          <p:sp>
            <p:nvSpPr>
              <p:cNvPr id="31" name="Google Shape;378;p55">
                <a:extLst>
                  <a:ext uri="{FF2B5EF4-FFF2-40B4-BE49-F238E27FC236}">
                    <a16:creationId xmlns:a16="http://schemas.microsoft.com/office/drawing/2014/main" id="{B4762F5A-DFED-E542-91D8-518D0B5A42D9}"/>
                  </a:ext>
                </a:extLst>
              </p:cNvPr>
              <p:cNvSpPr/>
              <p:nvPr/>
            </p:nvSpPr>
            <p:spPr>
              <a:xfrm>
                <a:off x="3894735" y="1379682"/>
                <a:ext cx="4669200" cy="45516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32" name="Google Shape;380;p55">
                <a:extLst>
                  <a:ext uri="{FF2B5EF4-FFF2-40B4-BE49-F238E27FC236}">
                    <a16:creationId xmlns:a16="http://schemas.microsoft.com/office/drawing/2014/main" id="{500B6C1E-4FE9-3A46-8C93-D2DD6C96761B}"/>
                  </a:ext>
                </a:extLst>
              </p:cNvPr>
              <p:cNvSpPr/>
              <p:nvPr/>
            </p:nvSpPr>
            <p:spPr>
              <a:xfrm>
                <a:off x="4845501" y="1697691"/>
                <a:ext cx="2718072" cy="523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200" b="1" i="0" u="none" strike="noStrike" cap="none" dirty="0">
                    <a:solidFill>
                      <a:schemeClr val="bg1"/>
                    </a:solidFill>
                    <a:latin typeface="ITC Franklin Gothic Std Book" panose="020B0504030503020204" pitchFamily="34" charset="77"/>
                    <a:ea typeface="Calibri"/>
                    <a:cs typeface="Calibri"/>
                    <a:sym typeface="Calibri"/>
                  </a:rPr>
                  <a:t>State &amp; Federal</a:t>
                </a:r>
                <a:endParaRPr sz="2200" dirty="0">
                  <a:solidFill>
                    <a:schemeClr val="bg1"/>
                  </a:solidFill>
                  <a:latin typeface="ITC Franklin Gothic Std Book" panose="020B0504030503020204" pitchFamily="34" charset="77"/>
                </a:endParaRPr>
              </a:p>
            </p:txBody>
          </p:sp>
        </p:grpSp>
        <p:grpSp>
          <p:nvGrpSpPr>
            <p:cNvPr id="22" name="Google Shape;381;p55">
              <a:extLst>
                <a:ext uri="{FF2B5EF4-FFF2-40B4-BE49-F238E27FC236}">
                  <a16:creationId xmlns:a16="http://schemas.microsoft.com/office/drawing/2014/main" id="{3BB44A3B-5A70-464B-9C45-9A094A3B58DA}"/>
                </a:ext>
              </a:extLst>
            </p:cNvPr>
            <p:cNvGrpSpPr/>
            <p:nvPr/>
          </p:nvGrpSpPr>
          <p:grpSpPr>
            <a:xfrm>
              <a:off x="3407665" y="1624321"/>
              <a:ext cx="2956500" cy="2831400"/>
              <a:chOff x="4237978" y="2156082"/>
              <a:chExt cx="3942000" cy="3775200"/>
            </a:xfrm>
          </p:grpSpPr>
          <p:sp>
            <p:nvSpPr>
              <p:cNvPr id="29" name="Google Shape;382;p55">
                <a:extLst>
                  <a:ext uri="{FF2B5EF4-FFF2-40B4-BE49-F238E27FC236}">
                    <a16:creationId xmlns:a16="http://schemas.microsoft.com/office/drawing/2014/main" id="{C741F301-5EB4-3743-9EFE-3B0A29AFAD7A}"/>
                  </a:ext>
                </a:extLst>
              </p:cNvPr>
              <p:cNvSpPr/>
              <p:nvPr/>
            </p:nvSpPr>
            <p:spPr>
              <a:xfrm>
                <a:off x="4237978" y="2156082"/>
                <a:ext cx="3942000" cy="3775200"/>
              </a:xfrm>
              <a:prstGeom prst="ellipse">
                <a:avLst/>
              </a:prstGeom>
              <a:solidFill>
                <a:srgbClr val="E36C08"/>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1" i="0" u="none" strike="noStrike" cap="none">
                    <a:solidFill>
                      <a:schemeClr val="lt2"/>
                    </a:solidFill>
                    <a:latin typeface="Calibri"/>
                    <a:ea typeface="Calibri"/>
                    <a:cs typeface="Calibri"/>
                    <a:sym typeface="Calibri"/>
                  </a:rPr>
                  <a:t>RV-ARC</a:t>
                </a:r>
                <a:endParaRPr sz="1100"/>
              </a:p>
            </p:txBody>
          </p:sp>
          <p:sp>
            <p:nvSpPr>
              <p:cNvPr id="30" name="Google Shape;383;p55">
                <a:extLst>
                  <a:ext uri="{FF2B5EF4-FFF2-40B4-BE49-F238E27FC236}">
                    <a16:creationId xmlns:a16="http://schemas.microsoft.com/office/drawing/2014/main" id="{4AD4D34E-55FA-7C4F-A9C8-7AE51C9935A6}"/>
                  </a:ext>
                </a:extLst>
              </p:cNvPr>
              <p:cNvSpPr/>
              <p:nvPr/>
            </p:nvSpPr>
            <p:spPr>
              <a:xfrm>
                <a:off x="4799820" y="2402738"/>
                <a:ext cx="2859029" cy="36055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000" b="1" i="0" u="none" strike="noStrike" cap="none" dirty="0">
                    <a:solidFill>
                      <a:schemeClr val="bg1"/>
                    </a:solidFill>
                    <a:latin typeface="ITC Franklin Gothic Std Book" panose="020B0504030503020204" pitchFamily="34" charset="77"/>
                    <a:ea typeface="Calibri"/>
                    <a:cs typeface="Calibri"/>
                    <a:sym typeface="Calibri"/>
                  </a:rPr>
                  <a:t>City</a:t>
                </a:r>
                <a:r>
                  <a:rPr lang="en" sz="2000" b="1" dirty="0">
                    <a:solidFill>
                      <a:schemeClr val="bg1"/>
                    </a:solidFill>
                    <a:latin typeface="ITC Franklin Gothic Std Book" panose="020B0504030503020204" pitchFamily="34" charset="77"/>
                    <a:ea typeface="Calibri"/>
                    <a:cs typeface="Calibri"/>
                    <a:sym typeface="Calibri"/>
                  </a:rPr>
                  <a:t> &amp; </a:t>
                </a:r>
                <a:r>
                  <a:rPr lang="en" sz="2000" b="1" i="0" u="none" strike="noStrike" cap="none" dirty="0">
                    <a:solidFill>
                      <a:schemeClr val="bg1"/>
                    </a:solidFill>
                    <a:latin typeface="ITC Franklin Gothic Std Book" panose="020B0504030503020204" pitchFamily="34" charset="77"/>
                    <a:ea typeface="Calibri"/>
                    <a:cs typeface="Calibri"/>
                    <a:sym typeface="Calibri"/>
                  </a:rPr>
                  <a:t>County Programs</a:t>
                </a:r>
                <a:endParaRPr sz="2000" b="1" dirty="0">
                  <a:solidFill>
                    <a:schemeClr val="bg1"/>
                  </a:solidFill>
                  <a:latin typeface="ITC Franklin Gothic Std Book" panose="020B0504030503020204" pitchFamily="34" charset="77"/>
                </a:endParaRPr>
              </a:p>
            </p:txBody>
          </p:sp>
        </p:grpSp>
        <p:grpSp>
          <p:nvGrpSpPr>
            <p:cNvPr id="23" name="Google Shape;384;p55">
              <a:extLst>
                <a:ext uri="{FF2B5EF4-FFF2-40B4-BE49-F238E27FC236}">
                  <a16:creationId xmlns:a16="http://schemas.microsoft.com/office/drawing/2014/main" id="{93BB7969-E021-834A-85AB-58EDED8660DB}"/>
                </a:ext>
              </a:extLst>
            </p:cNvPr>
            <p:cNvGrpSpPr/>
            <p:nvPr/>
          </p:nvGrpSpPr>
          <p:grpSpPr>
            <a:xfrm>
              <a:off x="3772027" y="2391726"/>
              <a:ext cx="2271825" cy="2061314"/>
              <a:chOff x="4795660" y="3143160"/>
              <a:chExt cx="3029100" cy="2748419"/>
            </a:xfrm>
          </p:grpSpPr>
          <p:sp>
            <p:nvSpPr>
              <p:cNvPr id="27" name="Google Shape;385;p55">
                <a:extLst>
                  <a:ext uri="{FF2B5EF4-FFF2-40B4-BE49-F238E27FC236}">
                    <a16:creationId xmlns:a16="http://schemas.microsoft.com/office/drawing/2014/main" id="{4AF782D1-25D1-034A-BBA8-0E669CC68458}"/>
                  </a:ext>
                </a:extLst>
              </p:cNvPr>
              <p:cNvSpPr/>
              <p:nvPr/>
            </p:nvSpPr>
            <p:spPr>
              <a:xfrm>
                <a:off x="4795660" y="3143160"/>
                <a:ext cx="3029100" cy="2748419"/>
              </a:xfrm>
              <a:prstGeom prst="ellipse">
                <a:avLst/>
              </a:prstGeom>
              <a:solidFill>
                <a:srgbClr val="548135"/>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28" name="Google Shape;386;p55">
                <a:extLst>
                  <a:ext uri="{FF2B5EF4-FFF2-40B4-BE49-F238E27FC236}">
                    <a16:creationId xmlns:a16="http://schemas.microsoft.com/office/drawing/2014/main" id="{93912EFA-1708-7C4F-961A-D3F1F0832112}"/>
                  </a:ext>
                </a:extLst>
              </p:cNvPr>
              <p:cNvSpPr/>
              <p:nvPr/>
            </p:nvSpPr>
            <p:spPr>
              <a:xfrm>
                <a:off x="5302125" y="3483486"/>
                <a:ext cx="1998152" cy="36929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000" b="1" dirty="0">
                    <a:solidFill>
                      <a:schemeClr val="lt2"/>
                    </a:solidFill>
                    <a:latin typeface="ITC Franklin Gothic Std Book" panose="020B0504030503020204" pitchFamily="34" charset="77"/>
                    <a:cs typeface="Calibri"/>
                    <a:sym typeface="Calibri"/>
                  </a:rPr>
                  <a:t>Households</a:t>
                </a:r>
                <a:endParaRPr sz="2000" dirty="0">
                  <a:latin typeface="ITC Franklin Gothic Std Book" panose="020B0504030503020204" pitchFamily="34" charset="77"/>
                </a:endParaRPr>
              </a:p>
            </p:txBody>
          </p:sp>
        </p:grpSp>
        <p:grpSp>
          <p:nvGrpSpPr>
            <p:cNvPr id="24" name="Google Shape;395;p55">
              <a:extLst>
                <a:ext uri="{FF2B5EF4-FFF2-40B4-BE49-F238E27FC236}">
                  <a16:creationId xmlns:a16="http://schemas.microsoft.com/office/drawing/2014/main" id="{1F5ADEA9-5B12-9440-AE9B-1A891AA52FF5}"/>
                </a:ext>
              </a:extLst>
            </p:cNvPr>
            <p:cNvGrpSpPr/>
            <p:nvPr/>
          </p:nvGrpSpPr>
          <p:grpSpPr>
            <a:xfrm>
              <a:off x="4157757" y="2997742"/>
              <a:ext cx="1542685" cy="1455300"/>
              <a:chOff x="5238103" y="3987309"/>
              <a:chExt cx="2056914" cy="1940400"/>
            </a:xfrm>
          </p:grpSpPr>
          <p:sp>
            <p:nvSpPr>
              <p:cNvPr id="25" name="Google Shape;396;p55">
                <a:extLst>
                  <a:ext uri="{FF2B5EF4-FFF2-40B4-BE49-F238E27FC236}">
                    <a16:creationId xmlns:a16="http://schemas.microsoft.com/office/drawing/2014/main" id="{7D3C0368-2D4D-A347-8ABF-53FBEF2CCD19}"/>
                  </a:ext>
                </a:extLst>
              </p:cNvPr>
              <p:cNvSpPr/>
              <p:nvPr/>
            </p:nvSpPr>
            <p:spPr>
              <a:xfrm>
                <a:off x="5255018" y="3987309"/>
                <a:ext cx="2039999" cy="1940400"/>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sp>
            <p:nvSpPr>
              <p:cNvPr id="26" name="Google Shape;397;p55">
                <a:extLst>
                  <a:ext uri="{FF2B5EF4-FFF2-40B4-BE49-F238E27FC236}">
                    <a16:creationId xmlns:a16="http://schemas.microsoft.com/office/drawing/2014/main" id="{1AF4B0C4-3CFF-F647-B6A8-1825C73853DE}"/>
                  </a:ext>
                </a:extLst>
              </p:cNvPr>
              <p:cNvSpPr/>
              <p:nvPr/>
            </p:nvSpPr>
            <p:spPr>
              <a:xfrm>
                <a:off x="5238103" y="4386138"/>
                <a:ext cx="2040000" cy="133523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600" b="1" dirty="0">
                    <a:solidFill>
                      <a:schemeClr val="bg1"/>
                    </a:solidFill>
                    <a:latin typeface="ITC Franklin Gothic Std Book" panose="020B0504030503020204" pitchFamily="34" charset="77"/>
                    <a:ea typeface="Calibri"/>
                    <a:cs typeface="Calibri"/>
                    <a:sym typeface="Calibri"/>
                  </a:rPr>
                  <a:t>Vulnerable Populations (Adults, Children, Elderly)</a:t>
                </a:r>
                <a:endParaRPr sz="1600" b="1" dirty="0">
                  <a:solidFill>
                    <a:schemeClr val="bg1"/>
                  </a:solidFill>
                  <a:latin typeface="ITC Franklin Gothic Std Book" panose="020B0504030503020204" pitchFamily="34" charset="77"/>
                </a:endParaRPr>
              </a:p>
            </p:txBody>
          </p:sp>
        </p:grpSp>
      </p:grpSp>
      <p:cxnSp>
        <p:nvCxnSpPr>
          <p:cNvPr id="33" name="Google Shape;408;p55">
            <a:extLst>
              <a:ext uri="{FF2B5EF4-FFF2-40B4-BE49-F238E27FC236}">
                <a16:creationId xmlns:a16="http://schemas.microsoft.com/office/drawing/2014/main" id="{B7237024-F632-574C-B009-BE8564D41D05}"/>
              </a:ext>
            </a:extLst>
          </p:cNvPr>
          <p:cNvCxnSpPr>
            <a:cxnSpLocks/>
            <a:stCxn id="14" idx="3"/>
            <a:endCxn id="13" idx="1"/>
          </p:cNvCxnSpPr>
          <p:nvPr/>
        </p:nvCxnSpPr>
        <p:spPr>
          <a:xfrm flipV="1">
            <a:off x="3406172" y="1546429"/>
            <a:ext cx="1414669" cy="10895"/>
          </a:xfrm>
          <a:prstGeom prst="straightConnector1">
            <a:avLst/>
          </a:prstGeom>
          <a:noFill/>
          <a:ln w="57150" cap="flat" cmpd="sng">
            <a:solidFill>
              <a:schemeClr val="dk1"/>
            </a:solidFill>
            <a:prstDash val="solid"/>
            <a:miter lim="800000"/>
            <a:headEnd type="none" w="sm" len="sm"/>
            <a:tailEnd type="triangle" w="med" len="med"/>
          </a:ln>
        </p:spPr>
      </p:cxnSp>
      <p:sp>
        <p:nvSpPr>
          <p:cNvPr id="34" name="Rectangle 33">
            <a:extLst>
              <a:ext uri="{FF2B5EF4-FFF2-40B4-BE49-F238E27FC236}">
                <a16:creationId xmlns:a16="http://schemas.microsoft.com/office/drawing/2014/main" id="{77696B66-DB76-D046-BC9E-D17BCB6B7D88}"/>
              </a:ext>
            </a:extLst>
          </p:cNvPr>
          <p:cNvSpPr/>
          <p:nvPr/>
        </p:nvSpPr>
        <p:spPr>
          <a:xfrm>
            <a:off x="8495442" y="4420799"/>
            <a:ext cx="3233581" cy="369332"/>
          </a:xfrm>
          <a:prstGeom prst="rect">
            <a:avLst/>
          </a:prstGeom>
          <a:solidFill>
            <a:schemeClr val="accent1"/>
          </a:solidFill>
        </p:spPr>
        <p:txBody>
          <a:bodyPr wrap="square">
            <a:spAutoFit/>
          </a:bodyPr>
          <a:lstStyle/>
          <a:p>
            <a:pPr lvl="0" algn="ctr"/>
            <a:r>
              <a:rPr lang="en-US" sz="1800" b="1" dirty="0">
                <a:solidFill>
                  <a:schemeClr val="bg1"/>
                </a:solidFill>
                <a:latin typeface="ITC Franklin Gothic Std Book" panose="020B0504030503020204" pitchFamily="34" charset="77"/>
                <a:ea typeface="Calibri"/>
                <a:cs typeface="Calibri"/>
                <a:sym typeface="Calibri"/>
              </a:rPr>
              <a:t>Social Impacts</a:t>
            </a:r>
          </a:p>
        </p:txBody>
      </p:sp>
      <p:sp>
        <p:nvSpPr>
          <p:cNvPr id="35" name="Rectangle 34">
            <a:extLst>
              <a:ext uri="{FF2B5EF4-FFF2-40B4-BE49-F238E27FC236}">
                <a16:creationId xmlns:a16="http://schemas.microsoft.com/office/drawing/2014/main" id="{BC8E1618-6559-8D42-8B6B-B5A7608A2B7B}"/>
              </a:ext>
            </a:extLst>
          </p:cNvPr>
          <p:cNvSpPr/>
          <p:nvPr/>
        </p:nvSpPr>
        <p:spPr>
          <a:xfrm>
            <a:off x="837532" y="4395505"/>
            <a:ext cx="3141408" cy="369332"/>
          </a:xfrm>
          <a:prstGeom prst="rect">
            <a:avLst/>
          </a:prstGeom>
          <a:solidFill>
            <a:schemeClr val="accent2"/>
          </a:solidFill>
        </p:spPr>
        <p:txBody>
          <a:bodyPr wrap="square">
            <a:spAutoFit/>
          </a:bodyPr>
          <a:lstStyle/>
          <a:p>
            <a:pPr lvl="0" algn="ctr"/>
            <a:r>
              <a:rPr lang="en-US" sz="1800" b="1" dirty="0">
                <a:solidFill>
                  <a:schemeClr val="bg1"/>
                </a:solidFill>
                <a:latin typeface="ITC Franklin Gothic Std Book" panose="020B0504030503020204" pitchFamily="34" charset="77"/>
                <a:ea typeface="Calibri"/>
                <a:cs typeface="Calibri"/>
                <a:sym typeface="Calibri"/>
              </a:rPr>
              <a:t>Consequences</a:t>
            </a:r>
          </a:p>
        </p:txBody>
      </p:sp>
      <p:sp>
        <p:nvSpPr>
          <p:cNvPr id="36" name="Rectangle 35">
            <a:extLst>
              <a:ext uri="{FF2B5EF4-FFF2-40B4-BE49-F238E27FC236}">
                <a16:creationId xmlns:a16="http://schemas.microsoft.com/office/drawing/2014/main" id="{8A38511F-DA2B-3148-A467-64867819DCBB}"/>
              </a:ext>
            </a:extLst>
          </p:cNvPr>
          <p:cNvSpPr/>
          <p:nvPr/>
        </p:nvSpPr>
        <p:spPr>
          <a:xfrm>
            <a:off x="8495442" y="1944472"/>
            <a:ext cx="3233581" cy="369332"/>
          </a:xfrm>
          <a:prstGeom prst="rect">
            <a:avLst/>
          </a:prstGeom>
          <a:solidFill>
            <a:srgbClr val="548135"/>
          </a:solidFill>
        </p:spPr>
        <p:txBody>
          <a:bodyPr wrap="square">
            <a:spAutoFit/>
          </a:bodyPr>
          <a:lstStyle/>
          <a:p>
            <a:pPr lvl="0" algn="ctr"/>
            <a:r>
              <a:rPr lang="en-US" sz="1800" b="1" dirty="0">
                <a:solidFill>
                  <a:schemeClr val="bg1"/>
                </a:solidFill>
                <a:latin typeface="ITC Franklin Gothic Std Book" panose="020B0504030503020204" pitchFamily="34" charset="77"/>
                <a:ea typeface="Calibri"/>
                <a:cs typeface="Calibri"/>
                <a:sym typeface="Calibri"/>
              </a:rPr>
              <a:t>Support Programs</a:t>
            </a:r>
          </a:p>
        </p:txBody>
      </p:sp>
      <p:sp>
        <p:nvSpPr>
          <p:cNvPr id="37" name="Rectangle 36">
            <a:extLst>
              <a:ext uri="{FF2B5EF4-FFF2-40B4-BE49-F238E27FC236}">
                <a16:creationId xmlns:a16="http://schemas.microsoft.com/office/drawing/2014/main" id="{4A6E3DC9-583D-E34F-BE38-FAFE8C054BD4}"/>
              </a:ext>
            </a:extLst>
          </p:cNvPr>
          <p:cNvSpPr/>
          <p:nvPr/>
        </p:nvSpPr>
        <p:spPr>
          <a:xfrm>
            <a:off x="858712" y="1949722"/>
            <a:ext cx="3132439" cy="369332"/>
          </a:xfrm>
          <a:prstGeom prst="rect">
            <a:avLst/>
          </a:prstGeom>
          <a:solidFill>
            <a:schemeClr val="accent6">
              <a:lumMod val="75000"/>
            </a:schemeClr>
          </a:solidFill>
        </p:spPr>
        <p:txBody>
          <a:bodyPr wrap="square">
            <a:spAutoFit/>
          </a:bodyPr>
          <a:lstStyle/>
          <a:p>
            <a:pPr lvl="0" algn="ctr"/>
            <a:r>
              <a:rPr lang="en-US" sz="1800" b="1" dirty="0">
                <a:solidFill>
                  <a:schemeClr val="bg1"/>
                </a:solidFill>
                <a:latin typeface="ITC Franklin Gothic Std Book" panose="020B0504030503020204" pitchFamily="34" charset="77"/>
                <a:ea typeface="Calibri"/>
                <a:cs typeface="Calibri"/>
                <a:sym typeface="Calibri"/>
              </a:rPr>
              <a:t>Indicators</a:t>
            </a:r>
          </a:p>
        </p:txBody>
      </p:sp>
    </p:spTree>
    <p:extLst>
      <p:ext uri="{BB962C8B-B14F-4D97-AF65-F5344CB8AC3E}">
        <p14:creationId xmlns:p14="http://schemas.microsoft.com/office/powerpoint/2010/main" val="3690212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13131" y="13224887"/>
            <a:ext cx="13735839" cy="2093067"/>
          </a:xfrm>
          <a:prstGeom prst="rect">
            <a:avLst/>
          </a:prstGeom>
          <a:noFill/>
        </p:spPr>
        <p:txBody>
          <a:bodyPr wrap="square" lIns="121915" tIns="60957" rIns="121915" bIns="60957" rtlCol="0">
            <a:spAutoFit/>
          </a:bodyPr>
          <a:lstStyle/>
          <a:p>
            <a:pPr algn="ctr" defTabSz="609555">
              <a:defRPr/>
            </a:pPr>
            <a:r>
              <a:rPr lang="en-US" sz="4267" b="1" dirty="0">
                <a:solidFill>
                  <a:prstClr val="black"/>
                </a:solidFill>
                <a:latin typeface="Gill Sans Light"/>
                <a:cs typeface="Gill Sans Light"/>
              </a:rPr>
              <a:t>Designed Data Collections</a:t>
            </a:r>
          </a:p>
          <a:p>
            <a:pPr algn="ctr" defTabSz="609555">
              <a:defRPr/>
            </a:pPr>
            <a:r>
              <a:rPr lang="en-US" sz="4267" dirty="0">
                <a:solidFill>
                  <a:srgbClr val="000000"/>
                </a:solidFill>
                <a:latin typeface="Gill Sans Light"/>
                <a:cs typeface="Gill Sans Light"/>
              </a:rPr>
              <a:t>Statistically</a:t>
            </a:r>
            <a:r>
              <a:rPr lang="en-US" sz="4267" strike="sngStrike" dirty="0">
                <a:solidFill>
                  <a:srgbClr val="000000"/>
                </a:solidFill>
                <a:latin typeface="Gill Sans Light"/>
                <a:cs typeface="Gill Sans Light"/>
              </a:rPr>
              <a:t> </a:t>
            </a:r>
            <a:r>
              <a:rPr lang="en-US" sz="4267" dirty="0">
                <a:solidFill>
                  <a:srgbClr val="000000"/>
                </a:solidFill>
                <a:latin typeface="Gill Sans Light"/>
                <a:cs typeface="Gill Sans Light"/>
              </a:rPr>
              <a:t>d</a:t>
            </a:r>
            <a:r>
              <a:rPr lang="en-US" sz="4267" dirty="0">
                <a:solidFill>
                  <a:prstClr val="black"/>
                </a:solidFill>
                <a:latin typeface="Gill Sans Light"/>
                <a:cs typeface="Gill Sans Light"/>
              </a:rPr>
              <a:t>esigned data collections, such as surveys or experiments, and intentional observational collections.</a:t>
            </a:r>
          </a:p>
        </p:txBody>
      </p:sp>
      <p:pic>
        <p:nvPicPr>
          <p:cNvPr id="4" name="Picture 3"/>
          <p:cNvPicPr>
            <a:picLocks noChangeAspect="1"/>
          </p:cNvPicPr>
          <p:nvPr/>
        </p:nvPicPr>
        <p:blipFill>
          <a:blip r:embed="rId3"/>
          <a:stretch>
            <a:fillRect/>
          </a:stretch>
        </p:blipFill>
        <p:spPr>
          <a:xfrm>
            <a:off x="7782353" y="16640616"/>
            <a:ext cx="3075675" cy="210683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60853" y="15562104"/>
            <a:ext cx="3721529" cy="3027763"/>
          </a:xfrm>
          <a:prstGeom prst="rect">
            <a:avLst/>
          </a:prstGeom>
        </p:spPr>
      </p:pic>
      <p:pic>
        <p:nvPicPr>
          <p:cNvPr id="6" name="Picture 5" descr="medical record.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976360" y="15562116"/>
            <a:ext cx="3655312" cy="2542473"/>
          </a:xfrm>
          <a:prstGeom prst="rect">
            <a:avLst/>
          </a:prstGeom>
        </p:spPr>
      </p:pic>
      <p:pic>
        <p:nvPicPr>
          <p:cNvPr id="7" name="Picture 6" descr="Credit car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1728887" y="15562103"/>
            <a:ext cx="5606988" cy="3508564"/>
          </a:xfrm>
          <a:prstGeom prst="rect">
            <a:avLst/>
          </a:prstGeom>
        </p:spPr>
      </p:pic>
      <p:pic>
        <p:nvPicPr>
          <p:cNvPr id="8" name="Picture 7" descr="Survey.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202035" y="15483676"/>
            <a:ext cx="3442208" cy="2304288"/>
          </a:xfrm>
          <a:prstGeom prst="rect">
            <a:avLst/>
          </a:prstGeom>
        </p:spPr>
      </p:pic>
      <p:pic>
        <p:nvPicPr>
          <p:cNvPr id="9" name="Picture 8" descr="Social media.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138956" y="15406437"/>
            <a:ext cx="6609104" cy="3579931"/>
          </a:xfrm>
          <a:prstGeom prst="rect">
            <a:avLst/>
          </a:prstGeom>
        </p:spPr>
      </p:pic>
      <p:sp>
        <p:nvSpPr>
          <p:cNvPr id="10" name="TextBox 9"/>
          <p:cNvSpPr txBox="1"/>
          <p:nvPr/>
        </p:nvSpPr>
        <p:spPr>
          <a:xfrm>
            <a:off x="29000201" y="13206065"/>
            <a:ext cx="12976537" cy="2093067"/>
          </a:xfrm>
          <a:prstGeom prst="rect">
            <a:avLst/>
          </a:prstGeom>
          <a:solidFill>
            <a:schemeClr val="bg1"/>
          </a:solidFill>
        </p:spPr>
        <p:txBody>
          <a:bodyPr wrap="square" lIns="121915" tIns="60957" rIns="121915" bIns="60957" rtlCol="0">
            <a:spAutoFit/>
          </a:bodyPr>
          <a:lstStyle/>
          <a:p>
            <a:pPr algn="ctr" defTabSz="609555">
              <a:defRPr/>
            </a:pPr>
            <a:r>
              <a:rPr lang="en-US" sz="4267" b="1" dirty="0">
                <a:solidFill>
                  <a:prstClr val="black"/>
                </a:solidFill>
                <a:latin typeface="Gill Sans Light"/>
                <a:cs typeface="Gill Sans Light"/>
              </a:rPr>
              <a:t>Opportunity Data</a:t>
            </a:r>
          </a:p>
          <a:p>
            <a:pPr algn="ctr" defTabSz="609555">
              <a:defRPr/>
            </a:pPr>
            <a:r>
              <a:rPr lang="en-US" sz="4267" dirty="0">
                <a:solidFill>
                  <a:prstClr val="black"/>
                </a:solidFill>
                <a:latin typeface="Gill Sans Light"/>
                <a:cs typeface="Gill Sans Light"/>
              </a:rPr>
              <a:t>Data generated on an ongoing basis as society moves through its daily paces.</a:t>
            </a:r>
          </a:p>
        </p:txBody>
      </p:sp>
      <p:sp>
        <p:nvSpPr>
          <p:cNvPr id="11" name="TextBox 10"/>
          <p:cNvSpPr txBox="1"/>
          <p:nvPr/>
        </p:nvSpPr>
        <p:spPr>
          <a:xfrm>
            <a:off x="15237240" y="13239088"/>
            <a:ext cx="13735840" cy="2093067"/>
          </a:xfrm>
          <a:prstGeom prst="rect">
            <a:avLst/>
          </a:prstGeom>
          <a:noFill/>
        </p:spPr>
        <p:txBody>
          <a:bodyPr wrap="square" lIns="121915" tIns="60957" rIns="121915" bIns="60957" rtlCol="0">
            <a:spAutoFit/>
          </a:bodyPr>
          <a:lstStyle/>
          <a:p>
            <a:pPr algn="ctr" defTabSz="609555">
              <a:defRPr/>
            </a:pPr>
            <a:r>
              <a:rPr lang="en-US" sz="4267" b="1" dirty="0">
                <a:solidFill>
                  <a:prstClr val="black"/>
                </a:solidFill>
                <a:latin typeface="Gill Sans Light"/>
                <a:cs typeface="Gill Sans Light"/>
              </a:rPr>
              <a:t>Administrative Data</a:t>
            </a:r>
          </a:p>
          <a:p>
            <a:pPr algn="ctr" defTabSz="609555">
              <a:defRPr/>
            </a:pPr>
            <a:r>
              <a:rPr lang="en-US" sz="4267" dirty="0">
                <a:solidFill>
                  <a:prstClr val="black"/>
                </a:solidFill>
                <a:latin typeface="Gill Sans Light"/>
                <a:cs typeface="Gill Sans Light"/>
              </a:rPr>
              <a:t>Data collected for the administration of an organization or a program.</a:t>
            </a:r>
          </a:p>
        </p:txBody>
      </p: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64050" y="15765305"/>
            <a:ext cx="3721529" cy="3027763"/>
          </a:xfrm>
          <a:prstGeom prst="rect">
            <a:avLst/>
          </a:prstGeom>
        </p:spPr>
      </p:pic>
      <p:pic>
        <p:nvPicPr>
          <p:cNvPr id="17" name="Picture 16" descr="Social media.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342156" y="15609637"/>
            <a:ext cx="6609104" cy="3579931"/>
          </a:xfrm>
          <a:prstGeom prst="rect">
            <a:avLst/>
          </a:prstGeom>
        </p:spPr>
      </p:pic>
      <p:sp>
        <p:nvSpPr>
          <p:cNvPr id="28" name="Title 27">
            <a:extLst>
              <a:ext uri="{FF2B5EF4-FFF2-40B4-BE49-F238E27FC236}">
                <a16:creationId xmlns:a16="http://schemas.microsoft.com/office/drawing/2014/main" id="{93B7022B-4F3D-9C4D-B402-39851E78FF34}"/>
              </a:ext>
            </a:extLst>
          </p:cNvPr>
          <p:cNvSpPr>
            <a:spLocks noGrp="1"/>
          </p:cNvSpPr>
          <p:nvPr>
            <p:ph type="title"/>
          </p:nvPr>
        </p:nvSpPr>
        <p:spPr>
          <a:xfrm>
            <a:off x="0" y="252388"/>
            <a:ext cx="12192000" cy="1305651"/>
          </a:xfrm>
        </p:spPr>
        <p:txBody>
          <a:bodyPr/>
          <a:lstStyle/>
          <a:p>
            <a:pPr>
              <a:lnSpc>
                <a:spcPct val="80000"/>
              </a:lnSpc>
            </a:pPr>
            <a:r>
              <a:rPr lang="en-US" dirty="0">
                <a:solidFill>
                  <a:srgbClr val="0D3168"/>
                </a:solidFill>
              </a:rPr>
              <a:t>Data Discovery</a:t>
            </a:r>
            <a:r>
              <a:rPr lang="en-US" dirty="0"/>
              <a:t> – shaped by problem statement</a:t>
            </a:r>
          </a:p>
        </p:txBody>
      </p:sp>
      <p:sp>
        <p:nvSpPr>
          <p:cNvPr id="23" name="Content Placeholder 9">
            <a:extLst>
              <a:ext uri="{FF2B5EF4-FFF2-40B4-BE49-F238E27FC236}">
                <a16:creationId xmlns:a16="http://schemas.microsoft.com/office/drawing/2014/main" id="{E9F336AD-5A1F-784B-A355-D6C9BCB48AA6}"/>
              </a:ext>
            </a:extLst>
          </p:cNvPr>
          <p:cNvSpPr txBox="1">
            <a:spLocks/>
          </p:cNvSpPr>
          <p:nvPr/>
        </p:nvSpPr>
        <p:spPr>
          <a:xfrm>
            <a:off x="745706" y="1395389"/>
            <a:ext cx="6528926" cy="4495048"/>
          </a:xfrm>
          <a:prstGeom prst="rect">
            <a:avLst/>
          </a:prstGeom>
          <a:solidFill>
            <a:schemeClr val="bg1"/>
          </a:solidFill>
          <a:ln>
            <a:solidFill>
              <a:srgbClr val="002060"/>
            </a:solidFill>
          </a:ln>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1000"/>
              </a:spcAft>
              <a:buNone/>
            </a:pPr>
            <a:r>
              <a:rPr lang="en-US" sz="1800" b="1" dirty="0">
                <a:solidFill>
                  <a:srgbClr val="002060"/>
                </a:solidFill>
                <a:latin typeface="ITC Franklin Gothic Std Book" panose="020B0504030503020204" pitchFamily="34" charset="77"/>
              </a:rPr>
              <a:t>Problem Elaboration</a:t>
            </a:r>
            <a:endParaRPr lang="en-US" sz="1800" dirty="0">
              <a:solidFill>
                <a:srgbClr val="002060"/>
              </a:solidFill>
              <a:latin typeface="ITC Franklin Gothic Std Book" panose="020B0504030503020204" pitchFamily="34" charset="77"/>
            </a:endParaRPr>
          </a:p>
          <a:p>
            <a:pPr marL="0" indent="0">
              <a:spcBef>
                <a:spcPts val="0"/>
              </a:spcBef>
              <a:spcAft>
                <a:spcPts val="1000"/>
              </a:spcAft>
              <a:buNone/>
            </a:pPr>
            <a:r>
              <a:rPr lang="en-US" sz="1600" b="1" dirty="0">
                <a:solidFill>
                  <a:srgbClr val="002060"/>
                </a:solidFill>
                <a:latin typeface="ITC Franklin Gothic Std Book" panose="020B0504030503020204" pitchFamily="34" charset="77"/>
              </a:rPr>
              <a:t>Objective: </a:t>
            </a:r>
            <a:r>
              <a:rPr lang="en-US" sz="1400" dirty="0">
                <a:solidFill>
                  <a:srgbClr val="002060"/>
                </a:solidFill>
                <a:latin typeface="ITC Franklin Gothic Std Book" panose="020B0504030503020204" pitchFamily="34" charset="77"/>
              </a:rPr>
              <a:t>We want to define and quantify impact of federally-funded broadband programs in rural areas. </a:t>
            </a:r>
            <a:endParaRPr lang="en-US" sz="1400" b="1" dirty="0">
              <a:solidFill>
                <a:srgbClr val="002060"/>
              </a:solidFill>
              <a:latin typeface="ITC Franklin Gothic Std Book" panose="020B0504030503020204" pitchFamily="34" charset="77"/>
            </a:endParaRPr>
          </a:p>
          <a:p>
            <a:pPr marL="0" indent="0">
              <a:spcBef>
                <a:spcPts val="0"/>
              </a:spcBef>
              <a:spcAft>
                <a:spcPts val="1000"/>
              </a:spcAft>
              <a:buNone/>
            </a:pPr>
            <a:r>
              <a:rPr lang="en-US" sz="1400" b="1" dirty="0">
                <a:solidFill>
                  <a:srgbClr val="002060"/>
                </a:solidFill>
                <a:latin typeface="ITC Franklin Gothic Std Book" panose="020B0504030503020204" pitchFamily="34" charset="77"/>
              </a:rPr>
              <a:t>Background: </a:t>
            </a:r>
            <a:r>
              <a:rPr lang="en-US" sz="1400" dirty="0">
                <a:solidFill>
                  <a:srgbClr val="002060"/>
                </a:solidFill>
                <a:latin typeface="ITC Franklin Gothic Std Book" panose="020B0504030503020204" pitchFamily="34" charset="77"/>
              </a:rPr>
              <a:t>Consider USDA’s Rural Utilities Services division, which administers programs that help to fund and set up broadband in rural areas. They’ve been running a number of programs over the last few decades, but lack insight as to how their programs have impacted residents in terms of property values. Because USDA RUS is launching a new broadband program, measuring impact of previous programs is critical to the development and implementation of an effective new program. </a:t>
            </a:r>
          </a:p>
          <a:p>
            <a:pPr marL="0" indent="0">
              <a:spcBef>
                <a:spcPts val="0"/>
              </a:spcBef>
              <a:spcAft>
                <a:spcPts val="1000"/>
              </a:spcAft>
              <a:buNone/>
            </a:pPr>
            <a:r>
              <a:rPr lang="en-US" sz="1400" b="1" dirty="0">
                <a:solidFill>
                  <a:srgbClr val="002060"/>
                </a:solidFill>
                <a:latin typeface="ITC Franklin Gothic Std Book" panose="020B0504030503020204" pitchFamily="34" charset="77"/>
              </a:rPr>
              <a:t>Problem: </a:t>
            </a:r>
            <a:r>
              <a:rPr lang="en-US" sz="1400" dirty="0">
                <a:solidFill>
                  <a:srgbClr val="002060"/>
                </a:solidFill>
                <a:latin typeface="ITC Franklin Gothic Std Book" panose="020B0504030503020204" pitchFamily="34" charset="77"/>
              </a:rPr>
              <a:t>Today we have no information around the impact of our programs, successful or otherwise. If we ignore this problem, the $600B allocated to develop a new program may become wasted taxpayer dollars, spent in ways that do not benefit rural communities. We may lose the trust of the American people and lose the opportunity to fund similar initiatives in the future.</a:t>
            </a:r>
          </a:p>
          <a:p>
            <a:pPr marL="0" indent="0">
              <a:spcBef>
                <a:spcPts val="0"/>
              </a:spcBef>
              <a:spcAft>
                <a:spcPts val="1000"/>
              </a:spcAft>
              <a:buNone/>
            </a:pPr>
            <a:endParaRPr lang="en-US" sz="1400" dirty="0">
              <a:solidFill>
                <a:srgbClr val="002060"/>
              </a:solidFill>
              <a:latin typeface="ITC Franklin Gothic Std Book" panose="020B0504030503020204" pitchFamily="34" charset="77"/>
            </a:endParaRPr>
          </a:p>
        </p:txBody>
      </p:sp>
      <p:sp>
        <p:nvSpPr>
          <p:cNvPr id="24" name="Rectangle 23">
            <a:extLst>
              <a:ext uri="{FF2B5EF4-FFF2-40B4-BE49-F238E27FC236}">
                <a16:creationId xmlns:a16="http://schemas.microsoft.com/office/drawing/2014/main" id="{4205B453-87B8-3249-AF57-1C3574FD052F}"/>
              </a:ext>
            </a:extLst>
          </p:cNvPr>
          <p:cNvSpPr/>
          <p:nvPr/>
        </p:nvSpPr>
        <p:spPr>
          <a:xfrm>
            <a:off x="1485899" y="3681024"/>
            <a:ext cx="1098551" cy="251710"/>
          </a:xfrm>
          <a:prstGeom prst="rect">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F820E45F-7A84-984D-80ED-15C4DDA09077}"/>
              </a:ext>
            </a:extLst>
          </p:cNvPr>
          <p:cNvSpPr/>
          <p:nvPr/>
        </p:nvSpPr>
        <p:spPr>
          <a:xfrm>
            <a:off x="3763669" y="2616707"/>
            <a:ext cx="2017215" cy="291355"/>
          </a:xfrm>
          <a:prstGeom prst="rect">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C890115-5260-D843-AD64-19B0F78CEA11}"/>
              </a:ext>
            </a:extLst>
          </p:cNvPr>
          <p:cNvCxnSpPr>
            <a:cxnSpLocks/>
            <a:stCxn id="23" idx="3"/>
            <a:endCxn id="35" idx="1"/>
          </p:cNvCxnSpPr>
          <p:nvPr/>
        </p:nvCxnSpPr>
        <p:spPr>
          <a:xfrm>
            <a:off x="7274632" y="3642913"/>
            <a:ext cx="1479043" cy="259044"/>
          </a:xfrm>
          <a:prstGeom prst="straightConnector1">
            <a:avLst/>
          </a:prstGeom>
          <a:ln w="38100"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F4A94219-88F8-514C-9EF6-E043B37DF8F9}"/>
              </a:ext>
            </a:extLst>
          </p:cNvPr>
          <p:cNvCxnSpPr>
            <a:cxnSpLocks/>
            <a:stCxn id="23" idx="3"/>
          </p:cNvCxnSpPr>
          <p:nvPr/>
        </p:nvCxnSpPr>
        <p:spPr>
          <a:xfrm flipV="1">
            <a:off x="7274632" y="3235525"/>
            <a:ext cx="1449172" cy="407388"/>
          </a:xfrm>
          <a:prstGeom prst="straightConnector1">
            <a:avLst/>
          </a:prstGeom>
          <a:ln w="38100"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D559A3B-EA38-0843-A8FB-EBE3942155C9}"/>
              </a:ext>
            </a:extLst>
          </p:cNvPr>
          <p:cNvCxnSpPr>
            <a:cxnSpLocks/>
            <a:stCxn id="23" idx="3"/>
            <a:endCxn id="36" idx="1"/>
          </p:cNvCxnSpPr>
          <p:nvPr/>
        </p:nvCxnSpPr>
        <p:spPr>
          <a:xfrm>
            <a:off x="7274632" y="3642913"/>
            <a:ext cx="989846" cy="1483705"/>
          </a:xfrm>
          <a:prstGeom prst="straightConnector1">
            <a:avLst/>
          </a:prstGeom>
          <a:ln w="38100"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0540951B-435E-A846-A761-1EFBA21E1D16}"/>
              </a:ext>
            </a:extLst>
          </p:cNvPr>
          <p:cNvSpPr txBox="1"/>
          <p:nvPr/>
        </p:nvSpPr>
        <p:spPr>
          <a:xfrm>
            <a:off x="8753675" y="2984005"/>
            <a:ext cx="2967479" cy="523220"/>
          </a:xfrm>
          <a:prstGeom prst="rect">
            <a:avLst/>
          </a:prstGeom>
          <a:noFill/>
        </p:spPr>
        <p:txBody>
          <a:bodyPr wrap="none" rtlCol="0">
            <a:spAutoFit/>
          </a:bodyPr>
          <a:lstStyle/>
          <a:p>
            <a:pPr algn="l"/>
            <a:r>
              <a:rPr lang="en-US" sz="2800" i="1" dirty="0">
                <a:solidFill>
                  <a:srgbClr val="233E50"/>
                </a:solidFill>
                <a:latin typeface="ITC Franklin Gothic Std Book" panose="020B0504030503020204" pitchFamily="34" charset="0"/>
              </a:rPr>
              <a:t>rural communities</a:t>
            </a:r>
          </a:p>
        </p:txBody>
      </p:sp>
      <p:sp>
        <p:nvSpPr>
          <p:cNvPr id="35" name="TextBox 34">
            <a:extLst>
              <a:ext uri="{FF2B5EF4-FFF2-40B4-BE49-F238E27FC236}">
                <a16:creationId xmlns:a16="http://schemas.microsoft.com/office/drawing/2014/main" id="{9AF07F43-77BA-2244-8A96-10A9F53267E8}"/>
              </a:ext>
            </a:extLst>
          </p:cNvPr>
          <p:cNvSpPr txBox="1"/>
          <p:nvPr/>
        </p:nvSpPr>
        <p:spPr>
          <a:xfrm>
            <a:off x="8753675" y="3640347"/>
            <a:ext cx="2621230" cy="523220"/>
          </a:xfrm>
          <a:prstGeom prst="rect">
            <a:avLst/>
          </a:prstGeom>
          <a:noFill/>
        </p:spPr>
        <p:txBody>
          <a:bodyPr wrap="none" rtlCol="0">
            <a:spAutoFit/>
          </a:bodyPr>
          <a:lstStyle/>
          <a:p>
            <a:pPr algn="l"/>
            <a:r>
              <a:rPr lang="en-US" sz="2800" i="1" dirty="0">
                <a:solidFill>
                  <a:srgbClr val="233E50"/>
                </a:solidFill>
                <a:latin typeface="ITC Franklin Gothic Std Book" panose="020B0504030503020204" pitchFamily="34" charset="0"/>
              </a:rPr>
              <a:t>program impact</a:t>
            </a:r>
          </a:p>
        </p:txBody>
      </p:sp>
      <p:sp>
        <p:nvSpPr>
          <p:cNvPr id="36" name="TextBox 35">
            <a:extLst>
              <a:ext uri="{FF2B5EF4-FFF2-40B4-BE49-F238E27FC236}">
                <a16:creationId xmlns:a16="http://schemas.microsoft.com/office/drawing/2014/main" id="{182118F7-FA5E-B04A-9455-4B8AAECA3447}"/>
              </a:ext>
            </a:extLst>
          </p:cNvPr>
          <p:cNvSpPr txBox="1"/>
          <p:nvPr/>
        </p:nvSpPr>
        <p:spPr>
          <a:xfrm>
            <a:off x="8264478" y="4865008"/>
            <a:ext cx="3029997" cy="523220"/>
          </a:xfrm>
          <a:prstGeom prst="rect">
            <a:avLst/>
          </a:prstGeom>
          <a:noFill/>
        </p:spPr>
        <p:txBody>
          <a:bodyPr wrap="none" rtlCol="0">
            <a:spAutoFit/>
          </a:bodyPr>
          <a:lstStyle/>
          <a:p>
            <a:pPr algn="l"/>
            <a:r>
              <a:rPr lang="en-US" sz="2800" i="1" dirty="0">
                <a:solidFill>
                  <a:srgbClr val="233E50"/>
                </a:solidFill>
                <a:latin typeface="ITC Franklin Gothic Std Book" panose="020B0504030503020204" pitchFamily="34" charset="0"/>
              </a:rPr>
              <a:t>Broadband access</a:t>
            </a:r>
          </a:p>
        </p:txBody>
      </p:sp>
      <p:sp>
        <p:nvSpPr>
          <p:cNvPr id="38" name="Content Placeholder 9">
            <a:extLst>
              <a:ext uri="{FF2B5EF4-FFF2-40B4-BE49-F238E27FC236}">
                <a16:creationId xmlns:a16="http://schemas.microsoft.com/office/drawing/2014/main" id="{3DB77746-2A45-A145-91D1-4A79F0817608}"/>
              </a:ext>
            </a:extLst>
          </p:cNvPr>
          <p:cNvSpPr txBox="1">
            <a:spLocks/>
          </p:cNvSpPr>
          <p:nvPr/>
        </p:nvSpPr>
        <p:spPr>
          <a:xfrm>
            <a:off x="7568500" y="1408822"/>
            <a:ext cx="4329632" cy="1272036"/>
          </a:xfrm>
          <a:prstGeom prst="rect">
            <a:avLst/>
          </a:prstGeom>
          <a:noFill/>
          <a:ln>
            <a:noFill/>
          </a:ln>
        </p:spPr>
        <p:txBody>
          <a:bodyPr anchor="ct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1000"/>
              </a:spcAft>
              <a:buNone/>
            </a:pPr>
            <a:r>
              <a:rPr lang="en-US" sz="2800" dirty="0">
                <a:solidFill>
                  <a:srgbClr val="002060"/>
                </a:solidFill>
                <a:latin typeface="ITC Franklin Gothic Std Book" panose="020B0504030503020204" pitchFamily="34" charset="77"/>
              </a:rPr>
              <a:t>What themes emerge from the problem statement? </a:t>
            </a:r>
          </a:p>
        </p:txBody>
      </p:sp>
      <p:sp>
        <p:nvSpPr>
          <p:cNvPr id="41" name="Rectangle 40">
            <a:extLst>
              <a:ext uri="{FF2B5EF4-FFF2-40B4-BE49-F238E27FC236}">
                <a16:creationId xmlns:a16="http://schemas.microsoft.com/office/drawing/2014/main" id="{33C97249-86DB-6340-9542-C2E8D2DC306D}"/>
              </a:ext>
            </a:extLst>
          </p:cNvPr>
          <p:cNvSpPr/>
          <p:nvPr/>
        </p:nvSpPr>
        <p:spPr>
          <a:xfrm>
            <a:off x="2743608" y="3048000"/>
            <a:ext cx="3763517" cy="260350"/>
          </a:xfrm>
          <a:prstGeom prst="rect">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9F3B4F3-C327-3D49-8CE2-C723E90DD865}"/>
              </a:ext>
            </a:extLst>
          </p:cNvPr>
          <p:cNvCxnSpPr>
            <a:cxnSpLocks/>
            <a:stCxn id="23" idx="3"/>
            <a:endCxn id="33" idx="1"/>
          </p:cNvCxnSpPr>
          <p:nvPr/>
        </p:nvCxnSpPr>
        <p:spPr>
          <a:xfrm>
            <a:off x="7274632" y="3642913"/>
            <a:ext cx="1449172" cy="921734"/>
          </a:xfrm>
          <a:prstGeom prst="straightConnector1">
            <a:avLst/>
          </a:prstGeom>
          <a:ln w="38100"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1252B4A2-BDD9-FF44-BE4B-6269922C5FF0}"/>
              </a:ext>
            </a:extLst>
          </p:cNvPr>
          <p:cNvSpPr txBox="1"/>
          <p:nvPr/>
        </p:nvSpPr>
        <p:spPr>
          <a:xfrm>
            <a:off x="8723804" y="4303037"/>
            <a:ext cx="2533066" cy="523220"/>
          </a:xfrm>
          <a:prstGeom prst="rect">
            <a:avLst/>
          </a:prstGeom>
          <a:noFill/>
        </p:spPr>
        <p:txBody>
          <a:bodyPr wrap="none" rtlCol="0">
            <a:spAutoFit/>
          </a:bodyPr>
          <a:lstStyle/>
          <a:p>
            <a:pPr algn="l"/>
            <a:r>
              <a:rPr lang="en-US" sz="2800" i="1" dirty="0">
                <a:solidFill>
                  <a:srgbClr val="233E50"/>
                </a:solidFill>
                <a:latin typeface="ITC Franklin Gothic Std Book" panose="020B0504030503020204" pitchFamily="34" charset="0"/>
              </a:rPr>
              <a:t>property values</a:t>
            </a:r>
          </a:p>
        </p:txBody>
      </p:sp>
    </p:spTree>
    <p:extLst>
      <p:ext uri="{BB962C8B-B14F-4D97-AF65-F5344CB8AC3E}">
        <p14:creationId xmlns:p14="http://schemas.microsoft.com/office/powerpoint/2010/main" val="4289272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Data Map</a:t>
            </a:r>
            <a:r>
              <a:rPr lang="en-US" b="0" dirty="0"/>
              <a:t> </a:t>
            </a:r>
            <a:endParaRPr lang="en-US" dirty="0"/>
          </a:p>
        </p:txBody>
      </p:sp>
      <p:sp>
        <p:nvSpPr>
          <p:cNvPr id="17" name="Google Shape;287;p44">
            <a:extLst>
              <a:ext uri="{FF2B5EF4-FFF2-40B4-BE49-F238E27FC236}">
                <a16:creationId xmlns:a16="http://schemas.microsoft.com/office/drawing/2014/main" id="{35EC873E-52CE-A047-BCAA-06DB8F234672}"/>
              </a:ext>
            </a:extLst>
          </p:cNvPr>
          <p:cNvSpPr txBox="1"/>
          <p:nvPr/>
        </p:nvSpPr>
        <p:spPr>
          <a:xfrm>
            <a:off x="4716315" y="779733"/>
            <a:ext cx="2764383" cy="405252"/>
          </a:xfrm>
          <a:prstGeom prst="rect">
            <a:avLst/>
          </a:prstGeom>
          <a:solidFill>
            <a:schemeClr val="bg1">
              <a:lumMod val="75000"/>
            </a:schemeClr>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sz="2000" dirty="0">
                <a:solidFill>
                  <a:srgbClr val="E36C08"/>
                </a:solidFill>
                <a:latin typeface="ITC Franklin Gothic Std Medium" panose="020B0504030503020204" pitchFamily="34" charset="77"/>
                <a:sym typeface="Calibri"/>
              </a:rPr>
              <a:t>Property values</a:t>
            </a:r>
            <a:endParaRPr lang="en" sz="2000" dirty="0">
              <a:solidFill>
                <a:srgbClr val="E36C08"/>
              </a:solidFill>
              <a:latin typeface="ITC Franklin Gothic Std Medium" panose="020B0504030503020204" pitchFamily="34" charset="77"/>
            </a:endParaRPr>
          </a:p>
        </p:txBody>
      </p:sp>
      <p:sp>
        <p:nvSpPr>
          <p:cNvPr id="19" name="Google Shape;292;p44">
            <a:extLst>
              <a:ext uri="{FF2B5EF4-FFF2-40B4-BE49-F238E27FC236}">
                <a16:creationId xmlns:a16="http://schemas.microsoft.com/office/drawing/2014/main" id="{02BA75B9-529B-D44B-ABFF-E285BF0543B8}"/>
              </a:ext>
            </a:extLst>
          </p:cNvPr>
          <p:cNvSpPr txBox="1"/>
          <p:nvPr/>
        </p:nvSpPr>
        <p:spPr>
          <a:xfrm>
            <a:off x="620417" y="3236580"/>
            <a:ext cx="2493167" cy="1406718"/>
          </a:xfrm>
          <a:prstGeom prst="rect">
            <a:avLst/>
          </a:prstGeom>
          <a:solidFill>
            <a:srgbClr val="FFFFFF"/>
          </a:solidFill>
          <a:ln w="28575" cap="flat" cmpd="sng">
            <a:solidFill>
              <a:srgbClr val="44546A"/>
            </a:solidFill>
            <a:prstDash val="solid"/>
            <a:round/>
            <a:headEnd type="none" w="sm" len="sm"/>
            <a:tailEnd type="none" w="sm" len="sm"/>
          </a:ln>
        </p:spPr>
        <p:txBody>
          <a:bodyPr spcFirstLastPara="1" wrap="square" lIns="68575" tIns="34275" rIns="68575" bIns="34275" anchor="t" anchorCtr="0">
            <a:noAutofit/>
          </a:bodyPr>
          <a:lstStyle/>
          <a:p>
            <a:r>
              <a:rPr lang="en-US" sz="1600" b="1" dirty="0">
                <a:solidFill>
                  <a:srgbClr val="002F6D"/>
                </a:solidFill>
                <a:latin typeface="ITC Franklin Gothic Std Book" panose="020B0504030503020204" pitchFamily="34" charset="77"/>
                <a:cs typeface="Times New Roman" panose="02020603050405020304" pitchFamily="18" charset="0"/>
              </a:rPr>
              <a:t>Neighborhood factors</a:t>
            </a:r>
          </a:p>
          <a:p>
            <a:pPr marL="342900" indent="-222250">
              <a:buClr>
                <a:srgbClr val="44546A"/>
              </a:buClr>
              <a:buSzPct val="80000"/>
              <a:buFont typeface="Calibri,Sans-Serif"/>
              <a:buChar char="●"/>
            </a:pPr>
            <a:r>
              <a:rPr lang="en" sz="1200" dirty="0">
                <a:solidFill>
                  <a:srgbClr val="002F6D"/>
                </a:solidFill>
                <a:latin typeface="ITC Franklin Gothic Std Book" panose="020B0504030503020204" pitchFamily="34" charset="77"/>
                <a:ea typeface="Calibri"/>
                <a:cs typeface="Times New Roman" panose="02020603050405020304" pitchFamily="18" charset="0"/>
              </a:rPr>
              <a:t>Schools</a:t>
            </a:r>
          </a:p>
          <a:p>
            <a:pPr marL="342900" indent="-222250">
              <a:buClr>
                <a:srgbClr val="44546A"/>
              </a:buClr>
              <a:buSzPct val="80000"/>
              <a:buFont typeface="Calibri,Sans-Serif"/>
              <a:buChar char="●"/>
            </a:pPr>
            <a:r>
              <a:rPr lang="en" sz="1200" dirty="0">
                <a:solidFill>
                  <a:srgbClr val="002F6D"/>
                </a:solidFill>
                <a:latin typeface="ITC Franklin Gothic Std Book" panose="020B0504030503020204" pitchFamily="34" charset="77"/>
                <a:ea typeface="Calibri"/>
                <a:cs typeface="Times New Roman" panose="02020603050405020304" pitchFamily="18" charset="0"/>
              </a:rPr>
              <a:t>Safety/crime indicators</a:t>
            </a:r>
          </a:p>
          <a:p>
            <a:pPr marL="342900" indent="-222250">
              <a:buClr>
                <a:srgbClr val="44546A"/>
              </a:buClr>
              <a:buSzPct val="80000"/>
              <a:buFont typeface="Calibri,Sans-Serif"/>
              <a:buChar char="●"/>
            </a:pPr>
            <a:r>
              <a:rPr lang="en" sz="1200" dirty="0">
                <a:solidFill>
                  <a:srgbClr val="002F6D"/>
                </a:solidFill>
                <a:latin typeface="ITC Franklin Gothic Std Book" panose="020B0504030503020204" pitchFamily="34" charset="77"/>
                <a:ea typeface="Calibri"/>
                <a:cs typeface="Times New Roman" panose="02020603050405020304" pitchFamily="18" charset="0"/>
                <a:sym typeface="Calibri"/>
              </a:rPr>
              <a:t>Cultural institutions</a:t>
            </a:r>
            <a:endParaRPr lang="en-US" sz="1200" dirty="0">
              <a:solidFill>
                <a:srgbClr val="002F6D"/>
              </a:solidFill>
              <a:latin typeface="ITC Franklin Gothic Std Book" panose="020B0504030503020204" pitchFamily="34" charset="77"/>
              <a:ea typeface="Calibri"/>
              <a:cs typeface="Times New Roman" panose="02020603050405020304" pitchFamily="18" charset="0"/>
            </a:endParaRPr>
          </a:p>
          <a:p>
            <a:pPr marL="342900" indent="-222250">
              <a:buClr>
                <a:srgbClr val="44546A"/>
              </a:buClr>
              <a:buSzPct val="80000"/>
              <a:buFont typeface="Calibri,Sans-Serif"/>
              <a:buChar char="●"/>
            </a:pPr>
            <a:r>
              <a:rPr lang="en" sz="1200" dirty="0">
                <a:solidFill>
                  <a:srgbClr val="002F6D"/>
                </a:solidFill>
                <a:latin typeface="ITC Franklin Gothic Std Book" panose="020B0504030503020204" pitchFamily="34" charset="77"/>
                <a:ea typeface="Calibri"/>
                <a:cs typeface="Times New Roman" panose="02020603050405020304" pitchFamily="18" charset="0"/>
                <a:sym typeface="Calibri"/>
              </a:rPr>
              <a:t>Parks and </a:t>
            </a:r>
            <a:r>
              <a:rPr lang="en-US" sz="1200" dirty="0">
                <a:solidFill>
                  <a:srgbClr val="002F6D"/>
                </a:solidFill>
                <a:latin typeface="ITC Franklin Gothic Std Book" panose="020B0504030503020204" pitchFamily="34" charset="77"/>
                <a:ea typeface="Calibri"/>
                <a:cs typeface="Times New Roman" panose="02020603050405020304" pitchFamily="18" charset="0"/>
                <a:sym typeface="Calibri"/>
              </a:rPr>
              <a:t>recreation </a:t>
            </a:r>
            <a:endParaRPr lang="en-US" sz="1200" dirty="0">
              <a:solidFill>
                <a:srgbClr val="002F6D"/>
              </a:solidFill>
              <a:latin typeface="ITC Franklin Gothic Std Book" panose="020B0504030503020204" pitchFamily="34" charset="77"/>
              <a:ea typeface="Calibri"/>
              <a:cs typeface="Times New Roman" panose="02020603050405020304" pitchFamily="18" charset="0"/>
            </a:endParaRPr>
          </a:p>
          <a:p>
            <a:pPr marL="342900" indent="-222250">
              <a:buClr>
                <a:srgbClr val="44546A"/>
              </a:buClr>
              <a:buSzPct val="80000"/>
              <a:buFont typeface="Calibri,Sans-Serif"/>
              <a:buChar char="●"/>
            </a:pPr>
            <a:r>
              <a:rPr lang="en-US" sz="1200" dirty="0">
                <a:solidFill>
                  <a:srgbClr val="002F6D"/>
                </a:solidFill>
                <a:latin typeface="ITC Franklin Gothic Std Book" panose="020B0504030503020204" pitchFamily="34" charset="77"/>
                <a:ea typeface="Calibri"/>
                <a:cs typeface="Times New Roman" panose="02020603050405020304" pitchFamily="18" charset="0"/>
                <a:sym typeface="Calibri"/>
              </a:rPr>
              <a:t>Healthcare</a:t>
            </a:r>
            <a:endParaRPr lang="en-US" sz="1200" dirty="0">
              <a:solidFill>
                <a:srgbClr val="002F6D"/>
              </a:solidFill>
              <a:latin typeface="ITC Franklin Gothic Std Book" panose="020B0504030503020204" pitchFamily="34" charset="77"/>
              <a:ea typeface="Calibri"/>
              <a:cs typeface="Times New Roman" panose="02020603050405020304" pitchFamily="18" charset="0"/>
            </a:endParaRPr>
          </a:p>
          <a:p>
            <a:pPr marL="342900" indent="-222250">
              <a:buClr>
                <a:srgbClr val="44546A"/>
              </a:buClr>
              <a:buSzPct val="80000"/>
              <a:buFont typeface="Calibri,Sans-Serif"/>
              <a:buChar char="●"/>
            </a:pPr>
            <a:r>
              <a:rPr lang="en-US" sz="1200" dirty="0">
                <a:solidFill>
                  <a:srgbClr val="002F6D"/>
                </a:solidFill>
                <a:latin typeface="ITC Franklin Gothic Std Book" panose="020B0504030503020204" pitchFamily="34" charset="77"/>
                <a:ea typeface="Calibri"/>
                <a:cs typeface="Times New Roman" panose="02020603050405020304" pitchFamily="18" charset="0"/>
              </a:rPr>
              <a:t>Public transportation</a:t>
            </a:r>
          </a:p>
          <a:p>
            <a:pPr marL="342900" marR="0" lvl="0" indent="-234950" algn="l">
              <a:spcBef>
                <a:spcPts val="0"/>
              </a:spcBef>
              <a:spcAft>
                <a:spcPts val="0"/>
              </a:spcAft>
              <a:buClr>
                <a:srgbClr val="44546A"/>
              </a:buClr>
              <a:buSzPct val="80000"/>
              <a:buFont typeface="Calibri"/>
              <a:buChar char="●"/>
            </a:pPr>
            <a:endParaRPr lang="en-US" sz="1200" dirty="0">
              <a:solidFill>
                <a:srgbClr val="002F6D"/>
              </a:solidFill>
              <a:latin typeface="ITC Franklin Gothic Std Book" panose="020B0504030503020204" pitchFamily="34" charset="77"/>
              <a:ea typeface="Calibri"/>
              <a:cs typeface="Times New Roman" panose="02020603050405020304" pitchFamily="18" charset="0"/>
            </a:endParaRPr>
          </a:p>
          <a:p>
            <a:pPr>
              <a:buClr>
                <a:srgbClr val="44546A"/>
              </a:buClr>
              <a:buSzPct val="80000"/>
            </a:pPr>
            <a:endParaRPr lang="en-US" sz="1200" dirty="0">
              <a:solidFill>
                <a:srgbClr val="002F6D"/>
              </a:solidFill>
              <a:latin typeface="ITC Franklin Gothic Std Book" panose="020B0504030503020204" pitchFamily="34" charset="77"/>
              <a:ea typeface="Calibri"/>
              <a:cs typeface="Times New Roman" panose="02020603050405020304" pitchFamily="18" charset="0"/>
            </a:endParaRPr>
          </a:p>
        </p:txBody>
      </p:sp>
      <p:sp>
        <p:nvSpPr>
          <p:cNvPr id="33" name="Google Shape;274;p44">
            <a:extLst>
              <a:ext uri="{FF2B5EF4-FFF2-40B4-BE49-F238E27FC236}">
                <a16:creationId xmlns:a16="http://schemas.microsoft.com/office/drawing/2014/main" id="{B60DF82D-F997-614B-9E70-361E12F6EA5F}"/>
              </a:ext>
            </a:extLst>
          </p:cNvPr>
          <p:cNvSpPr txBox="1"/>
          <p:nvPr/>
        </p:nvSpPr>
        <p:spPr>
          <a:xfrm>
            <a:off x="9000720" y="1173030"/>
            <a:ext cx="2737639" cy="1602901"/>
          </a:xfrm>
          <a:prstGeom prst="rect">
            <a:avLst/>
          </a:prstGeom>
          <a:solidFill>
            <a:schemeClr val="accent6">
              <a:lumMod val="20000"/>
              <a:lumOff val="80000"/>
            </a:schemeClr>
          </a:solidFill>
          <a:ln w="28575" cap="flat" cmpd="sng">
            <a:solidFill>
              <a:srgbClr val="44546A"/>
            </a:solidFill>
            <a:prstDash val="solid"/>
            <a:round/>
            <a:headEnd type="none" w="sm" len="sm"/>
            <a:tailEnd type="none" w="sm" len="sm"/>
          </a:ln>
        </p:spPr>
        <p:txBody>
          <a:bodyPr spcFirstLastPara="1" wrap="square" lIns="68575" tIns="34275" rIns="68575" bIns="34275" anchor="t" anchorCtr="0">
            <a:noAutofit/>
          </a:bodyPr>
          <a:lstStyle/>
          <a:p>
            <a:r>
              <a:rPr lang="en" sz="1600" b="1" dirty="0">
                <a:solidFill>
                  <a:srgbClr val="002F6D"/>
                </a:solidFill>
                <a:latin typeface="ITC Franklin Gothic Std Book" panose="020B0504030503020204" pitchFamily="34" charset="77"/>
                <a:ea typeface="Calibri"/>
                <a:cs typeface="Times New Roman" panose="02020603050405020304" pitchFamily="18" charset="0"/>
                <a:sym typeface="Calibri"/>
              </a:rPr>
              <a:t>Property</a:t>
            </a:r>
            <a:r>
              <a:rPr lang="en" sz="1600" b="1" dirty="0">
                <a:solidFill>
                  <a:srgbClr val="002F6D"/>
                </a:solidFill>
                <a:latin typeface="ITC Franklin Gothic Std Book" panose="020B0504030503020204" pitchFamily="34" charset="77"/>
                <a:ea typeface="Calibri"/>
                <a:cs typeface="Times New Roman" panose="02020603050405020304" pitchFamily="18" charset="0"/>
              </a:rPr>
              <a:t> factors</a:t>
            </a:r>
            <a:endParaRPr lang="en-US" sz="1600" b="1" dirty="0">
              <a:solidFill>
                <a:srgbClr val="002F6D"/>
              </a:solidFill>
              <a:latin typeface="ITC Franklin Gothic Std Book" panose="020B0504030503020204" pitchFamily="34" charset="77"/>
              <a:ea typeface="Calibri"/>
              <a:cs typeface="Times New Roman" panose="02020603050405020304" pitchFamily="18" charset="0"/>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Value (land, improvement)</a:t>
            </a:r>
          </a:p>
          <a:p>
            <a:pPr marL="342900" indent="-222250">
              <a:buFont typeface="Calibri,Sans-Serif"/>
              <a:buChar char="●"/>
            </a:pPr>
            <a:r>
              <a:rPr lang="en" sz="1200" dirty="0">
                <a:solidFill>
                  <a:srgbClr val="002F6D"/>
                </a:solidFill>
                <a:latin typeface="ITC Franklin Gothic Std Book" panose="020B0504030503020204" pitchFamily="34" charset="77"/>
              </a:rPr>
              <a:t>Location</a:t>
            </a: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Age (</a:t>
            </a:r>
            <a:r>
              <a:rPr lang="en" sz="1200" dirty="0">
                <a:solidFill>
                  <a:srgbClr val="002F6D"/>
                </a:solidFill>
                <a:latin typeface="ITC Franklin Gothic Std Book" panose="020B0504030503020204" pitchFamily="34" charset="77"/>
              </a:rPr>
              <a:t>actual, effective)</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Ownership/Rental</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Size (acreage/</a:t>
            </a:r>
            <a:r>
              <a:rPr lang="en" sz="1200" dirty="0" err="1">
                <a:solidFill>
                  <a:srgbClr val="002F6D"/>
                </a:solidFill>
                <a:latin typeface="ITC Franklin Gothic Std Book" panose="020B0504030503020204" pitchFamily="34" charset="77"/>
                <a:ea typeface="Calibri"/>
                <a:cs typeface="Calibri"/>
              </a:rPr>
              <a:t>sq</a:t>
            </a:r>
            <a:r>
              <a:rPr lang="en" sz="1200" dirty="0">
                <a:solidFill>
                  <a:srgbClr val="002F6D"/>
                </a:solidFill>
                <a:latin typeface="ITC Franklin Gothic Std Book" panose="020B0504030503020204" pitchFamily="34" charset="77"/>
                <a:ea typeface="Calibri"/>
                <a:cs typeface="Calibri"/>
              </a:rPr>
              <a:t> footage)</a:t>
            </a: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Public infrastructure (roads/utilities) </a:t>
            </a:r>
          </a:p>
        </p:txBody>
      </p:sp>
      <p:sp>
        <p:nvSpPr>
          <p:cNvPr id="34" name="Google Shape;274;p44">
            <a:extLst>
              <a:ext uri="{FF2B5EF4-FFF2-40B4-BE49-F238E27FC236}">
                <a16:creationId xmlns:a16="http://schemas.microsoft.com/office/drawing/2014/main" id="{E7723F1C-DC48-DE4D-AD3F-FF672C9DF010}"/>
              </a:ext>
            </a:extLst>
          </p:cNvPr>
          <p:cNvSpPr txBox="1"/>
          <p:nvPr/>
        </p:nvSpPr>
        <p:spPr>
          <a:xfrm>
            <a:off x="9001496" y="3004897"/>
            <a:ext cx="2736863" cy="1229731"/>
          </a:xfrm>
          <a:prstGeom prst="rect">
            <a:avLst/>
          </a:prstGeom>
          <a:solidFill>
            <a:schemeClr val="bg1"/>
          </a:solidFill>
          <a:ln w="28575" cap="flat" cmpd="sng">
            <a:solidFill>
              <a:srgbClr val="44546A"/>
            </a:solidFill>
            <a:prstDash val="solid"/>
            <a:round/>
            <a:headEnd type="none" w="sm" len="sm"/>
            <a:tailEnd type="none" w="sm" len="sm"/>
          </a:ln>
        </p:spPr>
        <p:txBody>
          <a:bodyPr spcFirstLastPara="1" wrap="square" lIns="68575" tIns="34275" rIns="68575" bIns="34275" anchor="t" anchorCtr="0">
            <a:noAutofit/>
          </a:bodyPr>
          <a:lstStyle/>
          <a:p>
            <a:r>
              <a:rPr lang="en" sz="1600" b="1" dirty="0">
                <a:solidFill>
                  <a:srgbClr val="002F6D"/>
                </a:solidFill>
                <a:latin typeface="ITC Franklin Gothic Std Book" panose="020B0504030503020204" pitchFamily="34" charset="77"/>
                <a:ea typeface="Calibri"/>
                <a:cs typeface="Times New Roman" panose="02020603050405020304" pitchFamily="18" charset="0"/>
                <a:sym typeface="Calibri"/>
              </a:rPr>
              <a:t>Housing</a:t>
            </a:r>
            <a:r>
              <a:rPr lang="en" sz="1600" b="1" dirty="0">
                <a:solidFill>
                  <a:srgbClr val="002F6D"/>
                </a:solidFill>
                <a:latin typeface="ITC Franklin Gothic Std Book" panose="020B0504030503020204" pitchFamily="34" charset="77"/>
                <a:ea typeface="Calibri"/>
                <a:cs typeface="Times New Roman" panose="02020603050405020304" pitchFamily="18" charset="0"/>
              </a:rPr>
              <a:t> factors</a:t>
            </a:r>
            <a:endParaRPr sz="1600" b="1" dirty="0">
              <a:solidFill>
                <a:srgbClr val="002F6D"/>
              </a:solidFill>
              <a:latin typeface="ITC Franklin Gothic Std Book" panose="020B0504030503020204" pitchFamily="34" charset="77"/>
              <a:ea typeface="Calibri"/>
              <a:cs typeface="Times New Roman" panose="02020603050405020304" pitchFamily="18" charset="0"/>
              <a:sym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rPr>
              <a:t>Construction activity</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Zoning/land use restrictions</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 homes for sale</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 buyers</a:t>
            </a:r>
          </a:p>
        </p:txBody>
      </p:sp>
      <p:sp>
        <p:nvSpPr>
          <p:cNvPr id="26" name="Google Shape;292;p44">
            <a:extLst>
              <a:ext uri="{FF2B5EF4-FFF2-40B4-BE49-F238E27FC236}">
                <a16:creationId xmlns:a16="http://schemas.microsoft.com/office/drawing/2014/main" id="{BB15B8AC-C116-9745-8A7B-2D75AEF579B9}"/>
              </a:ext>
            </a:extLst>
          </p:cNvPr>
          <p:cNvSpPr txBox="1"/>
          <p:nvPr/>
        </p:nvSpPr>
        <p:spPr>
          <a:xfrm>
            <a:off x="9009532" y="4404968"/>
            <a:ext cx="2749245" cy="1693717"/>
          </a:xfrm>
          <a:prstGeom prst="rect">
            <a:avLst/>
          </a:prstGeom>
          <a:solidFill>
            <a:schemeClr val="bg1"/>
          </a:solidFill>
          <a:ln w="28575" cap="flat" cmpd="sng">
            <a:solidFill>
              <a:srgbClr val="44546A"/>
            </a:solidFill>
            <a:prstDash val="solid"/>
            <a:round/>
            <a:headEnd type="none" w="sm" len="sm"/>
            <a:tailEnd type="none" w="sm" len="sm"/>
          </a:ln>
        </p:spPr>
        <p:txBody>
          <a:bodyPr spcFirstLastPara="1" wrap="square" lIns="68575" tIns="34275" rIns="68575" bIns="34275" anchor="t" anchorCtr="0">
            <a:noAutofit/>
          </a:bodyPr>
          <a:lstStyle/>
          <a:p>
            <a:r>
              <a:rPr lang="en-US" sz="1600" b="1" dirty="0">
                <a:solidFill>
                  <a:srgbClr val="002F6D"/>
                </a:solidFill>
                <a:latin typeface="ITC Franklin Gothic Std Book" panose="020B0504030503020204" pitchFamily="34" charset="77"/>
                <a:cs typeface="Times New Roman" panose="02020603050405020304" pitchFamily="18" charset="0"/>
              </a:rPr>
              <a:t>Development factors</a:t>
            </a:r>
          </a:p>
          <a:p>
            <a:pPr marL="342900" indent="-222250">
              <a:buClr>
                <a:srgbClr val="44546A"/>
              </a:buClr>
              <a:buSzPct val="80000"/>
              <a:buFont typeface="Calibri,Sans-Serif"/>
              <a:buChar char="●"/>
            </a:pPr>
            <a:r>
              <a:rPr lang="en" sz="1200" dirty="0">
                <a:solidFill>
                  <a:srgbClr val="002F6D"/>
                </a:solidFill>
                <a:latin typeface="ITC Franklin Gothic Std Book" panose="020B0504030503020204" pitchFamily="34" charset="77"/>
                <a:cs typeface="Times New Roman" panose="02020603050405020304" pitchFamily="18" charset="0"/>
              </a:rPr>
              <a:t>Unemployment</a:t>
            </a:r>
            <a:endParaRPr lang="en" sz="1200" dirty="0">
              <a:solidFill>
                <a:srgbClr val="002F6D"/>
              </a:solidFill>
              <a:latin typeface="ITC Franklin Gothic Std Book" panose="020B0504030503020204" pitchFamily="34" charset="77"/>
            </a:endParaRPr>
          </a:p>
          <a:p>
            <a:pPr marL="342900" indent="-222250">
              <a:buClr>
                <a:srgbClr val="44546A"/>
              </a:buClr>
              <a:buSzPct val="80000"/>
              <a:buFont typeface="Calibri,Sans-Serif"/>
              <a:buChar char="●"/>
            </a:pPr>
            <a:r>
              <a:rPr lang="en" sz="1200" dirty="0">
                <a:solidFill>
                  <a:srgbClr val="002F6D"/>
                </a:solidFill>
                <a:latin typeface="ITC Franklin Gothic Std Book" panose="020B0504030503020204" pitchFamily="34" charset="77"/>
                <a:ea typeface="Calibri"/>
                <a:cs typeface="Times New Roman" panose="02020603050405020304" pitchFamily="18" charset="0"/>
              </a:rPr>
              <a:t>Business &amp; entrepreneurship </a:t>
            </a:r>
          </a:p>
          <a:p>
            <a:pPr marL="342900" indent="-222250">
              <a:buClr>
                <a:srgbClr val="44546A"/>
              </a:buClr>
              <a:buSzPct val="80000"/>
              <a:buFont typeface="Calibri,Sans-Serif"/>
              <a:buChar char="●"/>
            </a:pPr>
            <a:r>
              <a:rPr lang="en" sz="1200" dirty="0">
                <a:solidFill>
                  <a:srgbClr val="002F6D"/>
                </a:solidFill>
                <a:latin typeface="ITC Franklin Gothic Std Book" panose="020B0504030503020204" pitchFamily="34" charset="77"/>
                <a:ea typeface="Calibri"/>
                <a:cs typeface="Times New Roman" panose="02020603050405020304" pitchFamily="18" charset="0"/>
              </a:rPr>
              <a:t>GDP (ag, </a:t>
            </a:r>
            <a:r>
              <a:rPr lang="en" sz="1200" dirty="0" err="1">
                <a:solidFill>
                  <a:srgbClr val="002F6D"/>
                </a:solidFill>
                <a:latin typeface="ITC Franklin Gothic Std Book" panose="020B0504030503020204" pitchFamily="34" charset="77"/>
                <a:ea typeface="Calibri"/>
                <a:cs typeface="Times New Roman" panose="02020603050405020304" pitchFamily="18" charset="0"/>
              </a:rPr>
              <a:t>mfr</a:t>
            </a:r>
            <a:r>
              <a:rPr lang="en" sz="1200" dirty="0">
                <a:solidFill>
                  <a:srgbClr val="002F6D"/>
                </a:solidFill>
                <a:latin typeface="ITC Franklin Gothic Std Book" panose="020B0504030503020204" pitchFamily="34" charset="77"/>
                <a:ea typeface="Calibri"/>
                <a:cs typeface="Times New Roman" panose="02020603050405020304" pitchFamily="18" charset="0"/>
              </a:rPr>
              <a:t>, forestry, …)</a:t>
            </a:r>
          </a:p>
          <a:p>
            <a:pPr marL="342900" indent="-222250">
              <a:buClr>
                <a:srgbClr val="44546A"/>
              </a:buClr>
              <a:buSzPct val="80000"/>
              <a:buFont typeface="Calibri,Sans-Serif"/>
              <a:buChar char="●"/>
            </a:pPr>
            <a:r>
              <a:rPr lang="en" sz="1200" dirty="0">
                <a:solidFill>
                  <a:srgbClr val="002F6D"/>
                </a:solidFill>
                <a:latin typeface="ITC Franklin Gothic Std Book" panose="020B0504030503020204" pitchFamily="34" charset="77"/>
                <a:ea typeface="Calibri"/>
                <a:cs typeface="Times New Roman" panose="02020603050405020304" pitchFamily="18" charset="0"/>
              </a:rPr>
              <a:t>Income growth</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Inflation rates</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Commercial amenities</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Infrastructure plans</a:t>
            </a:r>
          </a:p>
          <a:p>
            <a:pPr marL="342900" indent="-234950">
              <a:buFont typeface="Calibri"/>
              <a:buChar char="●"/>
            </a:pPr>
            <a:endParaRPr lang="en-US" sz="1200" dirty="0">
              <a:solidFill>
                <a:srgbClr val="002F6D"/>
              </a:solidFill>
              <a:latin typeface="ITC Franklin Gothic Std Book" panose="020B0504030503020204" pitchFamily="34" charset="77"/>
              <a:ea typeface="Calibri"/>
              <a:cs typeface="Calibri"/>
            </a:endParaRPr>
          </a:p>
          <a:p>
            <a:endParaRPr lang="en-US" sz="1200" dirty="0">
              <a:solidFill>
                <a:srgbClr val="002F6D"/>
              </a:solidFill>
              <a:latin typeface="ITC Franklin Gothic Std Book" panose="020B0504030503020204" pitchFamily="34" charset="77"/>
              <a:ea typeface="Calibri"/>
              <a:cs typeface="Calibri"/>
            </a:endParaRPr>
          </a:p>
        </p:txBody>
      </p:sp>
      <p:sp>
        <p:nvSpPr>
          <p:cNvPr id="18" name="Google Shape;274;p44">
            <a:extLst>
              <a:ext uri="{FF2B5EF4-FFF2-40B4-BE49-F238E27FC236}">
                <a16:creationId xmlns:a16="http://schemas.microsoft.com/office/drawing/2014/main" id="{D0FBE228-EF7C-E441-9FFE-7F24452F90D2}"/>
              </a:ext>
            </a:extLst>
          </p:cNvPr>
          <p:cNvSpPr txBox="1"/>
          <p:nvPr/>
        </p:nvSpPr>
        <p:spPr>
          <a:xfrm>
            <a:off x="632989" y="1300752"/>
            <a:ext cx="2506337" cy="1594517"/>
          </a:xfrm>
          <a:prstGeom prst="rect">
            <a:avLst/>
          </a:prstGeom>
          <a:solidFill>
            <a:schemeClr val="accent6">
              <a:lumMod val="20000"/>
              <a:lumOff val="80000"/>
            </a:schemeClr>
          </a:solidFill>
          <a:ln w="28575" cap="flat" cmpd="sng">
            <a:solidFill>
              <a:srgbClr val="44546A"/>
            </a:solidFill>
            <a:prstDash val="solid"/>
            <a:round/>
            <a:headEnd type="none" w="sm" len="sm"/>
            <a:tailEnd type="none" w="sm" len="sm"/>
          </a:ln>
        </p:spPr>
        <p:txBody>
          <a:bodyPr spcFirstLastPara="1" wrap="square" lIns="68575" tIns="34275" rIns="68575" bIns="34275" anchor="t" anchorCtr="0">
            <a:noAutofit/>
          </a:bodyPr>
          <a:lstStyle/>
          <a:p>
            <a:r>
              <a:rPr lang="en" sz="1600" b="1" dirty="0">
                <a:solidFill>
                  <a:srgbClr val="002F6D"/>
                </a:solidFill>
                <a:latin typeface="ITC Franklin Gothic Std Book" panose="020B0504030503020204" pitchFamily="34" charset="77"/>
                <a:ea typeface="Calibri"/>
                <a:cs typeface="Times New Roman" panose="02020603050405020304" pitchFamily="18" charset="0"/>
                <a:sym typeface="Calibri"/>
              </a:rPr>
              <a:t>Broadband</a:t>
            </a:r>
            <a:r>
              <a:rPr lang="en" sz="1600" b="1" dirty="0">
                <a:solidFill>
                  <a:srgbClr val="002F6D"/>
                </a:solidFill>
                <a:latin typeface="ITC Franklin Gothic Std Book" panose="020B0504030503020204" pitchFamily="34" charset="77"/>
                <a:ea typeface="Calibri"/>
                <a:cs typeface="Times New Roman" panose="02020603050405020304" pitchFamily="18" charset="0"/>
              </a:rPr>
              <a:t> factors</a:t>
            </a:r>
            <a:endParaRPr sz="1600" b="1" dirty="0">
              <a:solidFill>
                <a:srgbClr val="002F6D"/>
              </a:solidFill>
              <a:latin typeface="ITC Franklin Gothic Std Book" panose="020B0504030503020204" pitchFamily="34" charset="77"/>
              <a:ea typeface="Calibri"/>
              <a:cs typeface="Times New Roman" panose="02020603050405020304" pitchFamily="18" charset="0"/>
              <a:sym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Availability</a:t>
            </a:r>
            <a:endParaRPr lang="en-US" sz="1200" dirty="0">
              <a:solidFill>
                <a:srgbClr val="002F6D"/>
              </a:solidFill>
              <a:latin typeface="ITC Franklin Gothic Std Book" panose="020B0504030503020204" pitchFamily="34" charset="77"/>
              <a:cs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Number of providers</a:t>
            </a:r>
            <a:endParaRPr lang="en-US" sz="1200" dirty="0">
              <a:solidFill>
                <a:srgbClr val="002F6D"/>
              </a:solidFill>
              <a:latin typeface="ITC Franklin Gothic Std Book" panose="020B0504030503020204" pitchFamily="34" charset="77"/>
              <a:cs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Type</a:t>
            </a:r>
            <a:endParaRPr lang="en-US" sz="1200" dirty="0">
              <a:solidFill>
                <a:srgbClr val="002F6D"/>
              </a:solidFill>
              <a:latin typeface="ITC Franklin Gothic Std Book" panose="020B0504030503020204" pitchFamily="34" charset="77"/>
              <a:cs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Speed</a:t>
            </a:r>
            <a:endParaRPr lang="en-US" sz="1200" dirty="0">
              <a:solidFill>
                <a:srgbClr val="002F6D"/>
              </a:solidFill>
              <a:latin typeface="ITC Franklin Gothic Std Book" panose="020B0504030503020204" pitchFamily="34" charset="77"/>
              <a:cs typeface="Calibri"/>
            </a:endParaRPr>
          </a:p>
          <a:p>
            <a:pPr marL="342900" indent="-222250">
              <a:buFont typeface="Calibri,Sans-Serif"/>
              <a:buChar char="●"/>
            </a:pPr>
            <a:r>
              <a:rPr lang="en-US" sz="1200" dirty="0">
                <a:solidFill>
                  <a:srgbClr val="002F6D"/>
                </a:solidFill>
                <a:latin typeface="ITC Franklin Gothic Std Book" panose="020B0504030503020204" pitchFamily="34" charset="77"/>
                <a:cs typeface="Calibri"/>
              </a:rPr>
              <a:t>Latency</a:t>
            </a:r>
          </a:p>
          <a:p>
            <a:pPr marL="342900" indent="-222250">
              <a:buFont typeface="Calibri,Sans-Serif"/>
              <a:buChar char="●"/>
            </a:pPr>
            <a:r>
              <a:rPr lang="en-US" sz="1200" dirty="0">
                <a:solidFill>
                  <a:srgbClr val="002F6D"/>
                </a:solidFill>
                <a:latin typeface="ITC Franklin Gothic Std Book" panose="020B0504030503020204" pitchFamily="34" charset="77"/>
                <a:cs typeface="Calibri"/>
              </a:rPr>
              <a:t>Consistency</a:t>
            </a:r>
          </a:p>
          <a:p>
            <a:pPr marL="342900" indent="-222250">
              <a:buFont typeface="Calibri,Sans-Serif"/>
              <a:buChar char="●"/>
            </a:pPr>
            <a:r>
              <a:rPr lang="en-US" sz="1200" dirty="0">
                <a:solidFill>
                  <a:srgbClr val="002F6D"/>
                </a:solidFill>
                <a:latin typeface="ITC Franklin Gothic Std Book" panose="020B0504030503020204" pitchFamily="34" charset="77"/>
                <a:cs typeface="Calibri"/>
              </a:rPr>
              <a:t>Adoption rate</a:t>
            </a:r>
            <a:endParaRPr lang="en-US" sz="1200" u="sng" dirty="0">
              <a:solidFill>
                <a:srgbClr val="002F6D"/>
              </a:solidFill>
              <a:latin typeface="ITC Franklin Gothic Std Book" panose="020B0504030503020204" pitchFamily="34" charset="77"/>
              <a:ea typeface="Calibri"/>
              <a:cs typeface="Calibri"/>
            </a:endParaRPr>
          </a:p>
          <a:p>
            <a:endParaRPr lang="en-US" sz="1200" dirty="0">
              <a:solidFill>
                <a:srgbClr val="002F6D"/>
              </a:solidFill>
              <a:latin typeface="ITC Franklin Gothic Std Book" panose="020B0504030503020204" pitchFamily="34" charset="77"/>
              <a:ea typeface="Calibri"/>
              <a:cs typeface="Calibri"/>
            </a:endParaRPr>
          </a:p>
        </p:txBody>
      </p:sp>
      <p:sp>
        <p:nvSpPr>
          <p:cNvPr id="27" name="Google Shape;274;p44">
            <a:extLst>
              <a:ext uri="{FF2B5EF4-FFF2-40B4-BE49-F238E27FC236}">
                <a16:creationId xmlns:a16="http://schemas.microsoft.com/office/drawing/2014/main" id="{0800F93A-1C33-244A-9008-E372AAB68785}"/>
              </a:ext>
            </a:extLst>
          </p:cNvPr>
          <p:cNvSpPr txBox="1"/>
          <p:nvPr/>
        </p:nvSpPr>
        <p:spPr>
          <a:xfrm>
            <a:off x="645503" y="5008225"/>
            <a:ext cx="2499472" cy="1099358"/>
          </a:xfrm>
          <a:prstGeom prst="rect">
            <a:avLst/>
          </a:prstGeom>
          <a:solidFill>
            <a:schemeClr val="accent6">
              <a:lumMod val="20000"/>
              <a:lumOff val="80000"/>
            </a:schemeClr>
          </a:solidFill>
          <a:ln w="28575" cap="flat" cmpd="sng">
            <a:solidFill>
              <a:srgbClr val="44546A"/>
            </a:solidFill>
            <a:prstDash val="solid"/>
            <a:round/>
            <a:headEnd type="none" w="sm" len="sm"/>
            <a:tailEnd type="none" w="sm" len="sm"/>
          </a:ln>
        </p:spPr>
        <p:txBody>
          <a:bodyPr spcFirstLastPara="1" wrap="square" lIns="68575" tIns="34275" rIns="68575" bIns="34275" anchor="t" anchorCtr="0">
            <a:noAutofit/>
          </a:bodyPr>
          <a:lstStyle/>
          <a:p>
            <a:r>
              <a:rPr lang="en" sz="1600" b="1" dirty="0">
                <a:solidFill>
                  <a:srgbClr val="002F6D"/>
                </a:solidFill>
                <a:latin typeface="ITC Franklin Gothic Std Book" panose="020B0504030503020204" pitchFamily="34" charset="77"/>
                <a:ea typeface="Calibri"/>
                <a:cs typeface="Times New Roman" panose="02020603050405020304" pitchFamily="18" charset="0"/>
                <a:sym typeface="Calibri"/>
              </a:rPr>
              <a:t>Community</a:t>
            </a:r>
            <a:r>
              <a:rPr lang="en" sz="1600" b="1" dirty="0">
                <a:solidFill>
                  <a:srgbClr val="002F6D"/>
                </a:solidFill>
                <a:latin typeface="ITC Franklin Gothic Std Book" panose="020B0504030503020204" pitchFamily="34" charset="77"/>
                <a:ea typeface="Calibri"/>
                <a:cs typeface="Times New Roman" panose="02020603050405020304" pitchFamily="18" charset="0"/>
              </a:rPr>
              <a:t> demographics</a:t>
            </a:r>
            <a:endParaRPr sz="1600" b="1" dirty="0">
              <a:solidFill>
                <a:srgbClr val="002F6D"/>
              </a:solidFill>
              <a:latin typeface="ITC Franklin Gothic Std Book" panose="020B0504030503020204" pitchFamily="34" charset="77"/>
              <a:ea typeface="Calibri"/>
              <a:cs typeface="Times New Roman" panose="02020603050405020304" pitchFamily="18" charset="0"/>
              <a:sym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Age distribution</a:t>
            </a:r>
            <a:endParaRPr lang="en-US" sz="1200" dirty="0">
              <a:solidFill>
                <a:srgbClr val="002F6D"/>
              </a:solidFill>
              <a:latin typeface="ITC Franklin Gothic Std Book" panose="020B0504030503020204" pitchFamily="34" charset="77"/>
              <a:cs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Education distribution</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Income/wealth indicators</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Racial/ethnic composition</a:t>
            </a:r>
          </a:p>
          <a:p>
            <a:pPr marL="342900" indent="-234950">
              <a:buFont typeface="Calibri"/>
              <a:buChar char="●"/>
            </a:pPr>
            <a:endParaRPr lang="en-US" sz="1200" dirty="0">
              <a:solidFill>
                <a:srgbClr val="002F6D"/>
              </a:solidFill>
              <a:latin typeface="ITC Franklin Gothic Std Book" panose="020B0504030503020204" pitchFamily="34" charset="77"/>
              <a:ea typeface="Calibri"/>
              <a:cs typeface="Calibri"/>
            </a:endParaRPr>
          </a:p>
          <a:p>
            <a:endParaRPr lang="en-US" sz="1200" u="sng" dirty="0">
              <a:solidFill>
                <a:srgbClr val="002F6D"/>
              </a:solidFill>
              <a:latin typeface="ITC Franklin Gothic Std Book" panose="020B0504030503020204" pitchFamily="34" charset="77"/>
              <a:ea typeface="Calibri"/>
              <a:cs typeface="Calibri"/>
            </a:endParaRPr>
          </a:p>
          <a:p>
            <a:endParaRPr lang="en-US" sz="1200" dirty="0">
              <a:solidFill>
                <a:srgbClr val="002F6D"/>
              </a:solidFill>
              <a:latin typeface="ITC Franklin Gothic Std Book" panose="020B0504030503020204" pitchFamily="34" charset="77"/>
              <a:ea typeface="Calibri"/>
              <a:cs typeface="Calibri"/>
            </a:endParaRPr>
          </a:p>
        </p:txBody>
      </p:sp>
      <p:grpSp>
        <p:nvGrpSpPr>
          <p:cNvPr id="1058" name="Group 1057">
            <a:extLst>
              <a:ext uri="{FF2B5EF4-FFF2-40B4-BE49-F238E27FC236}">
                <a16:creationId xmlns:a16="http://schemas.microsoft.com/office/drawing/2014/main" id="{F7D3625B-C5C4-7641-9DD0-D037ABD012ED}"/>
              </a:ext>
            </a:extLst>
          </p:cNvPr>
          <p:cNvGrpSpPr/>
          <p:nvPr/>
        </p:nvGrpSpPr>
        <p:grpSpPr>
          <a:xfrm>
            <a:off x="3113584" y="1300752"/>
            <a:ext cx="5887912" cy="5078960"/>
            <a:chOff x="3113584" y="1300752"/>
            <a:chExt cx="5887912" cy="5078960"/>
          </a:xfrm>
        </p:grpSpPr>
        <p:sp>
          <p:nvSpPr>
            <p:cNvPr id="13" name="Oval 12">
              <a:extLst>
                <a:ext uri="{FF2B5EF4-FFF2-40B4-BE49-F238E27FC236}">
                  <a16:creationId xmlns:a16="http://schemas.microsoft.com/office/drawing/2014/main" id="{7CDED362-9919-AE49-B2E6-5E4469992574}"/>
                </a:ext>
              </a:extLst>
            </p:cNvPr>
            <p:cNvSpPr/>
            <p:nvPr/>
          </p:nvSpPr>
          <p:spPr>
            <a:xfrm>
              <a:off x="3630435" y="1300752"/>
              <a:ext cx="5012810" cy="5077490"/>
            </a:xfrm>
            <a:prstGeom prst="ellipse">
              <a:avLst/>
            </a:prstGeom>
            <a:solidFill>
              <a:schemeClr val="bg1">
                <a:lumMod val="75000"/>
              </a:schemeClr>
            </a:solidFill>
            <a:ln w="19050" cmpd="sng">
              <a:solidFill>
                <a:schemeClr val="tx1"/>
              </a:solid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9CF9C53-D13F-7D4C-B28A-F12B0766B041}"/>
                </a:ext>
              </a:extLst>
            </p:cNvPr>
            <p:cNvSpPr/>
            <p:nvPr/>
          </p:nvSpPr>
          <p:spPr>
            <a:xfrm>
              <a:off x="3843167" y="1998542"/>
              <a:ext cx="4437452" cy="4381170"/>
            </a:xfrm>
            <a:prstGeom prst="ellipse">
              <a:avLst/>
            </a:prstGeom>
            <a:solidFill>
              <a:schemeClr val="bg1">
                <a:lumMod val="85000"/>
              </a:schemeClr>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F59DAB6-11D9-454F-A5A7-22C2E822A089}"/>
                </a:ext>
              </a:extLst>
            </p:cNvPr>
            <p:cNvSpPr/>
            <p:nvPr/>
          </p:nvSpPr>
          <p:spPr>
            <a:xfrm>
              <a:off x="4328625" y="2882104"/>
              <a:ext cx="3466535" cy="3473130"/>
            </a:xfrm>
            <a:prstGeom prst="ellipse">
              <a:avLst/>
            </a:prstGeom>
            <a:solidFill>
              <a:schemeClr val="bg1">
                <a:lumMod val="95000"/>
              </a:schemeClr>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C93B6C7-6975-8547-A419-A3BC4005182E}"/>
                </a:ext>
              </a:extLst>
            </p:cNvPr>
            <p:cNvSpPr/>
            <p:nvPr/>
          </p:nvSpPr>
          <p:spPr>
            <a:xfrm>
              <a:off x="4809926" y="3809875"/>
              <a:ext cx="2504608" cy="2513338"/>
            </a:xfrm>
            <a:prstGeom prst="ellipse">
              <a:avLst/>
            </a:prstGeom>
            <a:solidFill>
              <a:schemeClr val="bg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Google Shape;302;p44">
              <a:extLst>
                <a:ext uri="{FF2B5EF4-FFF2-40B4-BE49-F238E27FC236}">
                  <a16:creationId xmlns:a16="http://schemas.microsoft.com/office/drawing/2014/main" id="{AF90D181-D8FC-8444-BEA0-6C45DB1C0CF2}"/>
                </a:ext>
              </a:extLst>
            </p:cNvPr>
            <p:cNvCxnSpPr>
              <a:cxnSpLocks/>
            </p:cNvCxnSpPr>
            <p:nvPr/>
          </p:nvCxnSpPr>
          <p:spPr>
            <a:xfrm>
              <a:off x="3136164" y="2419655"/>
              <a:ext cx="968786" cy="356276"/>
            </a:xfrm>
            <a:prstGeom prst="straightConnector1">
              <a:avLst/>
            </a:prstGeom>
            <a:noFill/>
            <a:ln w="38100" cap="flat" cmpd="sng">
              <a:solidFill>
                <a:schemeClr val="bg2">
                  <a:lumMod val="25000"/>
                </a:schemeClr>
              </a:solidFill>
              <a:prstDash val="solid"/>
              <a:round/>
              <a:headEnd type="none" w="med" len="med"/>
              <a:tailEnd type="triangle" w="med" len="med"/>
            </a:ln>
            <a:effectLst/>
          </p:spPr>
        </p:cxnSp>
        <p:sp>
          <p:nvSpPr>
            <p:cNvPr id="23" name="TextBox 22">
              <a:extLst>
                <a:ext uri="{FF2B5EF4-FFF2-40B4-BE49-F238E27FC236}">
                  <a16:creationId xmlns:a16="http://schemas.microsoft.com/office/drawing/2014/main" id="{59959374-9AE5-B048-81EE-E7278ED41020}"/>
                </a:ext>
              </a:extLst>
            </p:cNvPr>
            <p:cNvSpPr txBox="1"/>
            <p:nvPr/>
          </p:nvSpPr>
          <p:spPr>
            <a:xfrm>
              <a:off x="5065413" y="3289536"/>
              <a:ext cx="214680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D6712D"/>
                  </a:solidFill>
                  <a:latin typeface="ITC Franklin Gothic Std Medium" panose="020B0504030503020204" pitchFamily="34" charset="77"/>
                </a:rPr>
                <a:t>neighborhoods</a:t>
              </a:r>
            </a:p>
          </p:txBody>
        </p:sp>
        <p:sp>
          <p:nvSpPr>
            <p:cNvPr id="24" name="TextBox 23">
              <a:extLst>
                <a:ext uri="{FF2B5EF4-FFF2-40B4-BE49-F238E27FC236}">
                  <a16:creationId xmlns:a16="http://schemas.microsoft.com/office/drawing/2014/main" id="{4C274685-C954-144B-A1C5-E7D0278C317A}"/>
                </a:ext>
              </a:extLst>
            </p:cNvPr>
            <p:cNvSpPr txBox="1"/>
            <p:nvPr/>
          </p:nvSpPr>
          <p:spPr>
            <a:xfrm>
              <a:off x="4922302" y="2430408"/>
              <a:ext cx="233110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D6712D"/>
                  </a:solidFill>
                  <a:latin typeface="ITC Franklin Gothic Std Medium" panose="020B0504030503020204" pitchFamily="34" charset="77"/>
                </a:rPr>
                <a:t>cities &amp; counties</a:t>
              </a:r>
            </a:p>
          </p:txBody>
        </p:sp>
        <p:sp>
          <p:nvSpPr>
            <p:cNvPr id="25" name="TextBox 24">
              <a:extLst>
                <a:ext uri="{FF2B5EF4-FFF2-40B4-BE49-F238E27FC236}">
                  <a16:creationId xmlns:a16="http://schemas.microsoft.com/office/drawing/2014/main" id="{CD45B67D-A17B-7D42-BA36-AC76F32BAA5D}"/>
                </a:ext>
              </a:extLst>
            </p:cNvPr>
            <p:cNvSpPr txBox="1"/>
            <p:nvPr/>
          </p:nvSpPr>
          <p:spPr>
            <a:xfrm>
              <a:off x="4989064" y="1534774"/>
              <a:ext cx="233110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D6712D"/>
                  </a:solidFill>
                  <a:latin typeface="ITC Franklin Gothic Std Medium" panose="020B0504030503020204" pitchFamily="34" charset="77"/>
                </a:rPr>
                <a:t>states &amp; regions</a:t>
              </a:r>
            </a:p>
          </p:txBody>
        </p:sp>
        <p:cxnSp>
          <p:nvCxnSpPr>
            <p:cNvPr id="28" name="Google Shape;302;p44">
              <a:extLst>
                <a:ext uri="{FF2B5EF4-FFF2-40B4-BE49-F238E27FC236}">
                  <a16:creationId xmlns:a16="http://schemas.microsoft.com/office/drawing/2014/main" id="{97B1CF23-CE2A-0D44-A36C-032DAD7D736F}"/>
                </a:ext>
              </a:extLst>
            </p:cNvPr>
            <p:cNvCxnSpPr>
              <a:cxnSpLocks/>
              <a:stCxn id="27" idx="3"/>
            </p:cNvCxnSpPr>
            <p:nvPr/>
          </p:nvCxnSpPr>
          <p:spPr>
            <a:xfrm>
              <a:off x="3144975" y="5557904"/>
              <a:ext cx="2160121" cy="117185"/>
            </a:xfrm>
            <a:prstGeom prst="straightConnector1">
              <a:avLst/>
            </a:prstGeom>
            <a:noFill/>
            <a:ln w="38100" cap="flat" cmpd="sng">
              <a:solidFill>
                <a:schemeClr val="tx1"/>
              </a:solidFill>
              <a:prstDash val="solid"/>
              <a:round/>
              <a:headEnd type="none" w="med" len="med"/>
              <a:tailEnd type="triangle" w="med" len="med"/>
            </a:ln>
            <a:effectLst/>
          </p:spPr>
        </p:cxnSp>
        <p:cxnSp>
          <p:nvCxnSpPr>
            <p:cNvPr id="29" name="Google Shape;302;p44">
              <a:extLst>
                <a:ext uri="{FF2B5EF4-FFF2-40B4-BE49-F238E27FC236}">
                  <a16:creationId xmlns:a16="http://schemas.microsoft.com/office/drawing/2014/main" id="{3AAEFEFD-3E00-3341-AABB-7CD22C7B8CD0}"/>
                </a:ext>
              </a:extLst>
            </p:cNvPr>
            <p:cNvCxnSpPr>
              <a:cxnSpLocks/>
              <a:stCxn id="27" idx="3"/>
            </p:cNvCxnSpPr>
            <p:nvPr/>
          </p:nvCxnSpPr>
          <p:spPr>
            <a:xfrm flipV="1">
              <a:off x="3144975" y="5251826"/>
              <a:ext cx="1581837" cy="306078"/>
            </a:xfrm>
            <a:prstGeom prst="straightConnector1">
              <a:avLst/>
            </a:prstGeom>
            <a:noFill/>
            <a:ln w="38100" cap="flat" cmpd="sng">
              <a:solidFill>
                <a:schemeClr val="tx1"/>
              </a:solidFill>
              <a:prstDash val="solid"/>
              <a:round/>
              <a:headEnd type="none" w="med" len="med"/>
              <a:tailEnd type="triangle" w="med" len="med"/>
            </a:ln>
            <a:effectLst/>
          </p:spPr>
        </p:cxnSp>
        <p:cxnSp>
          <p:nvCxnSpPr>
            <p:cNvPr id="30" name="Google Shape;302;p44">
              <a:extLst>
                <a:ext uri="{FF2B5EF4-FFF2-40B4-BE49-F238E27FC236}">
                  <a16:creationId xmlns:a16="http://schemas.microsoft.com/office/drawing/2014/main" id="{7941767F-3CEB-744E-AF3D-859F1F6C34AD}"/>
                </a:ext>
              </a:extLst>
            </p:cNvPr>
            <p:cNvCxnSpPr>
              <a:cxnSpLocks/>
              <a:stCxn id="19" idx="3"/>
            </p:cNvCxnSpPr>
            <p:nvPr/>
          </p:nvCxnSpPr>
          <p:spPr>
            <a:xfrm>
              <a:off x="3113584" y="3939939"/>
              <a:ext cx="1559959" cy="431767"/>
            </a:xfrm>
            <a:prstGeom prst="straightConnector1">
              <a:avLst/>
            </a:prstGeom>
            <a:noFill/>
            <a:ln w="38100" cap="flat" cmpd="sng">
              <a:solidFill>
                <a:schemeClr val="tx1"/>
              </a:solidFill>
              <a:prstDash val="solid"/>
              <a:round/>
              <a:headEnd type="none" w="med" len="med"/>
              <a:tailEnd type="triangle" w="med" len="med"/>
            </a:ln>
            <a:effectLst/>
          </p:spPr>
        </p:cxnSp>
        <p:cxnSp>
          <p:nvCxnSpPr>
            <p:cNvPr id="31" name="Google Shape;302;p44">
              <a:extLst>
                <a:ext uri="{FF2B5EF4-FFF2-40B4-BE49-F238E27FC236}">
                  <a16:creationId xmlns:a16="http://schemas.microsoft.com/office/drawing/2014/main" id="{0A4934ED-6432-3144-BC2B-B4D5E7F7681D}"/>
                </a:ext>
              </a:extLst>
            </p:cNvPr>
            <p:cNvCxnSpPr>
              <a:cxnSpLocks/>
              <a:stCxn id="19" idx="3"/>
            </p:cNvCxnSpPr>
            <p:nvPr/>
          </p:nvCxnSpPr>
          <p:spPr>
            <a:xfrm flipV="1">
              <a:off x="3113584" y="3860125"/>
              <a:ext cx="1137579" cy="79814"/>
            </a:xfrm>
            <a:prstGeom prst="straightConnector1">
              <a:avLst/>
            </a:prstGeom>
            <a:noFill/>
            <a:ln w="38100" cap="flat" cmpd="sng">
              <a:solidFill>
                <a:schemeClr val="tx1"/>
              </a:solidFill>
              <a:prstDash val="solid"/>
              <a:round/>
              <a:headEnd type="none" w="med" len="med"/>
              <a:tailEnd type="triangle" w="med" len="med"/>
            </a:ln>
            <a:effectLst/>
          </p:spPr>
        </p:cxnSp>
        <p:cxnSp>
          <p:nvCxnSpPr>
            <p:cNvPr id="32" name="Google Shape;302;p44">
              <a:extLst>
                <a:ext uri="{FF2B5EF4-FFF2-40B4-BE49-F238E27FC236}">
                  <a16:creationId xmlns:a16="http://schemas.microsoft.com/office/drawing/2014/main" id="{78F8E0AE-CCCA-9248-8DE9-A830FA412FDD}"/>
                </a:ext>
              </a:extLst>
            </p:cNvPr>
            <p:cNvCxnSpPr>
              <a:cxnSpLocks/>
              <a:stCxn id="19" idx="3"/>
            </p:cNvCxnSpPr>
            <p:nvPr/>
          </p:nvCxnSpPr>
          <p:spPr>
            <a:xfrm flipV="1">
              <a:off x="3113584" y="3320402"/>
              <a:ext cx="752464" cy="619537"/>
            </a:xfrm>
            <a:prstGeom prst="straightConnector1">
              <a:avLst/>
            </a:prstGeom>
            <a:noFill/>
            <a:ln w="38100" cap="flat" cmpd="sng">
              <a:solidFill>
                <a:schemeClr val="tx1"/>
              </a:solidFill>
              <a:prstDash val="solid"/>
              <a:round/>
              <a:headEnd type="none" w="med" len="med"/>
              <a:tailEnd type="triangle" w="med" len="med"/>
            </a:ln>
            <a:effectLst/>
          </p:spPr>
        </p:cxnSp>
        <p:cxnSp>
          <p:nvCxnSpPr>
            <p:cNvPr id="35" name="Google Shape;302;p44">
              <a:extLst>
                <a:ext uri="{FF2B5EF4-FFF2-40B4-BE49-F238E27FC236}">
                  <a16:creationId xmlns:a16="http://schemas.microsoft.com/office/drawing/2014/main" id="{F6A93519-FB6D-5D49-AB24-C155998D70D7}"/>
                </a:ext>
              </a:extLst>
            </p:cNvPr>
            <p:cNvCxnSpPr>
              <a:cxnSpLocks/>
            </p:cNvCxnSpPr>
            <p:nvPr/>
          </p:nvCxnSpPr>
          <p:spPr>
            <a:xfrm flipH="1" flipV="1">
              <a:off x="7363509" y="4602809"/>
              <a:ext cx="1617996" cy="562457"/>
            </a:xfrm>
            <a:prstGeom prst="straightConnector1">
              <a:avLst/>
            </a:prstGeom>
            <a:noFill/>
            <a:ln w="38100" cap="flat" cmpd="sng">
              <a:solidFill>
                <a:schemeClr val="tx1"/>
              </a:solidFill>
              <a:prstDash val="solid"/>
              <a:round/>
              <a:headEnd type="none" w="med" len="med"/>
              <a:tailEnd type="triangle" w="med" len="med"/>
            </a:ln>
            <a:effectLst/>
          </p:spPr>
        </p:cxnSp>
        <p:cxnSp>
          <p:nvCxnSpPr>
            <p:cNvPr id="36" name="Google Shape;302;p44">
              <a:extLst>
                <a:ext uri="{FF2B5EF4-FFF2-40B4-BE49-F238E27FC236}">
                  <a16:creationId xmlns:a16="http://schemas.microsoft.com/office/drawing/2014/main" id="{5785C48F-89D4-AC45-8C3B-261487ABD97F}"/>
                </a:ext>
              </a:extLst>
            </p:cNvPr>
            <p:cNvCxnSpPr>
              <a:cxnSpLocks/>
            </p:cNvCxnSpPr>
            <p:nvPr/>
          </p:nvCxnSpPr>
          <p:spPr>
            <a:xfrm flipH="1" flipV="1">
              <a:off x="7863143" y="4404969"/>
              <a:ext cx="1094341" cy="736001"/>
            </a:xfrm>
            <a:prstGeom prst="straightConnector1">
              <a:avLst/>
            </a:prstGeom>
            <a:noFill/>
            <a:ln w="38100" cap="flat" cmpd="sng">
              <a:solidFill>
                <a:schemeClr val="tx1"/>
              </a:solidFill>
              <a:prstDash val="solid"/>
              <a:round/>
              <a:headEnd type="none" w="med" len="med"/>
              <a:tailEnd type="triangle" w="med" len="med"/>
            </a:ln>
            <a:effectLst/>
          </p:spPr>
        </p:cxnSp>
        <p:cxnSp>
          <p:nvCxnSpPr>
            <p:cNvPr id="37" name="Google Shape;302;p44">
              <a:extLst>
                <a:ext uri="{FF2B5EF4-FFF2-40B4-BE49-F238E27FC236}">
                  <a16:creationId xmlns:a16="http://schemas.microsoft.com/office/drawing/2014/main" id="{7A496F8E-90FC-624D-8DF8-C505533CF4A3}"/>
                </a:ext>
              </a:extLst>
            </p:cNvPr>
            <p:cNvCxnSpPr>
              <a:cxnSpLocks/>
            </p:cNvCxnSpPr>
            <p:nvPr/>
          </p:nvCxnSpPr>
          <p:spPr>
            <a:xfrm flipH="1" flipV="1">
              <a:off x="8276299" y="4359848"/>
              <a:ext cx="724422" cy="808888"/>
            </a:xfrm>
            <a:prstGeom prst="straightConnector1">
              <a:avLst/>
            </a:prstGeom>
            <a:noFill/>
            <a:ln w="38100" cap="flat" cmpd="sng">
              <a:solidFill>
                <a:schemeClr val="tx1"/>
              </a:solidFill>
              <a:prstDash val="solid"/>
              <a:round/>
              <a:headEnd type="none" w="med" len="med"/>
              <a:tailEnd type="triangle" w="med" len="med"/>
            </a:ln>
            <a:effectLst/>
          </p:spPr>
        </p:cxnSp>
        <p:cxnSp>
          <p:nvCxnSpPr>
            <p:cNvPr id="38" name="Google Shape;302;p44">
              <a:extLst>
                <a:ext uri="{FF2B5EF4-FFF2-40B4-BE49-F238E27FC236}">
                  <a16:creationId xmlns:a16="http://schemas.microsoft.com/office/drawing/2014/main" id="{3E86FC26-45C1-3E4F-B845-4806DA43AC21}"/>
                </a:ext>
              </a:extLst>
            </p:cNvPr>
            <p:cNvCxnSpPr>
              <a:cxnSpLocks/>
              <a:stCxn id="33" idx="1"/>
            </p:cNvCxnSpPr>
            <p:nvPr/>
          </p:nvCxnSpPr>
          <p:spPr>
            <a:xfrm flipH="1">
              <a:off x="6938772" y="1974481"/>
              <a:ext cx="2061948" cy="1803373"/>
            </a:xfrm>
            <a:prstGeom prst="straightConnector1">
              <a:avLst/>
            </a:prstGeom>
            <a:noFill/>
            <a:ln w="38100" cap="flat" cmpd="sng">
              <a:solidFill>
                <a:schemeClr val="tx1"/>
              </a:solidFill>
              <a:prstDash val="solid"/>
              <a:round/>
              <a:headEnd type="none" w="med" len="med"/>
              <a:tailEnd type="triangle" w="med" len="med"/>
            </a:ln>
            <a:effectLst/>
          </p:spPr>
        </p:cxnSp>
        <p:cxnSp>
          <p:nvCxnSpPr>
            <p:cNvPr id="39" name="Google Shape;302;p44">
              <a:extLst>
                <a:ext uri="{FF2B5EF4-FFF2-40B4-BE49-F238E27FC236}">
                  <a16:creationId xmlns:a16="http://schemas.microsoft.com/office/drawing/2014/main" id="{3F0E9280-1977-F847-BD8D-2E321EFA2BF6}"/>
                </a:ext>
              </a:extLst>
            </p:cNvPr>
            <p:cNvCxnSpPr>
              <a:cxnSpLocks/>
              <a:stCxn id="33" idx="1"/>
            </p:cNvCxnSpPr>
            <p:nvPr/>
          </p:nvCxnSpPr>
          <p:spPr>
            <a:xfrm flipH="1">
              <a:off x="6745968" y="1974481"/>
              <a:ext cx="2254752" cy="2443797"/>
            </a:xfrm>
            <a:prstGeom prst="straightConnector1">
              <a:avLst/>
            </a:prstGeom>
            <a:noFill/>
            <a:ln w="38100" cap="flat" cmpd="sng">
              <a:solidFill>
                <a:schemeClr val="tx1"/>
              </a:solidFill>
              <a:prstDash val="solid"/>
              <a:round/>
              <a:headEnd type="none" w="med" len="med"/>
              <a:tailEnd type="triangle" w="med" len="med"/>
            </a:ln>
            <a:effectLst/>
          </p:spPr>
        </p:cxnSp>
        <p:cxnSp>
          <p:nvCxnSpPr>
            <p:cNvPr id="40" name="Google Shape;302;p44">
              <a:extLst>
                <a:ext uri="{FF2B5EF4-FFF2-40B4-BE49-F238E27FC236}">
                  <a16:creationId xmlns:a16="http://schemas.microsoft.com/office/drawing/2014/main" id="{9352B826-E455-624F-A638-7A994F70A2DD}"/>
                </a:ext>
              </a:extLst>
            </p:cNvPr>
            <p:cNvCxnSpPr>
              <a:cxnSpLocks/>
              <a:stCxn id="34" idx="1"/>
            </p:cNvCxnSpPr>
            <p:nvPr/>
          </p:nvCxnSpPr>
          <p:spPr>
            <a:xfrm flipH="1" flipV="1">
              <a:off x="7850042" y="3503451"/>
              <a:ext cx="1151454" cy="116312"/>
            </a:xfrm>
            <a:prstGeom prst="straightConnector1">
              <a:avLst/>
            </a:prstGeom>
            <a:noFill/>
            <a:ln w="38100" cap="flat" cmpd="sng">
              <a:solidFill>
                <a:schemeClr val="tx1"/>
              </a:solidFill>
              <a:prstDash val="solid"/>
              <a:round/>
              <a:headEnd type="none" w="med" len="med"/>
              <a:tailEnd type="triangle" w="med" len="med"/>
            </a:ln>
            <a:effectLst/>
          </p:spPr>
        </p:cxnSp>
        <p:cxnSp>
          <p:nvCxnSpPr>
            <p:cNvPr id="41" name="Google Shape;302;p44">
              <a:extLst>
                <a:ext uri="{FF2B5EF4-FFF2-40B4-BE49-F238E27FC236}">
                  <a16:creationId xmlns:a16="http://schemas.microsoft.com/office/drawing/2014/main" id="{C44DF9D1-11B6-C748-B77F-9C25C37CF333}"/>
                </a:ext>
              </a:extLst>
            </p:cNvPr>
            <p:cNvCxnSpPr>
              <a:cxnSpLocks/>
              <a:stCxn id="34" idx="1"/>
            </p:cNvCxnSpPr>
            <p:nvPr/>
          </p:nvCxnSpPr>
          <p:spPr>
            <a:xfrm flipH="1" flipV="1">
              <a:off x="8281396" y="3121945"/>
              <a:ext cx="720100" cy="497818"/>
            </a:xfrm>
            <a:prstGeom prst="straightConnector1">
              <a:avLst/>
            </a:prstGeom>
            <a:noFill/>
            <a:ln w="38100" cap="flat" cmpd="sng">
              <a:solidFill>
                <a:schemeClr val="tx1"/>
              </a:solidFill>
              <a:prstDash val="solid"/>
              <a:round/>
              <a:headEnd type="none" w="med" len="med"/>
              <a:tailEnd type="triangle" w="med" len="med"/>
            </a:ln>
            <a:effectLst/>
          </p:spPr>
        </p:cxnSp>
        <p:cxnSp>
          <p:nvCxnSpPr>
            <p:cNvPr id="42" name="Google Shape;302;p44">
              <a:extLst>
                <a:ext uri="{FF2B5EF4-FFF2-40B4-BE49-F238E27FC236}">
                  <a16:creationId xmlns:a16="http://schemas.microsoft.com/office/drawing/2014/main" id="{BBAB3020-9523-0B48-A0BB-5F89569B10D8}"/>
                </a:ext>
              </a:extLst>
            </p:cNvPr>
            <p:cNvCxnSpPr>
              <a:cxnSpLocks/>
              <a:stCxn id="34" idx="1"/>
            </p:cNvCxnSpPr>
            <p:nvPr/>
          </p:nvCxnSpPr>
          <p:spPr>
            <a:xfrm flipH="1">
              <a:off x="7397648" y="3619763"/>
              <a:ext cx="1603848" cy="577329"/>
            </a:xfrm>
            <a:prstGeom prst="straightConnector1">
              <a:avLst/>
            </a:prstGeom>
            <a:noFill/>
            <a:ln w="38100" cap="flat" cmpd="sng">
              <a:solidFill>
                <a:schemeClr val="tx1"/>
              </a:solidFill>
              <a:prstDash val="solid"/>
              <a:round/>
              <a:headEnd type="none" w="med" len="med"/>
              <a:tailEnd type="triangle" w="med" len="med"/>
            </a:ln>
            <a:effectLst/>
          </p:spPr>
        </p:cxnSp>
        <p:pic>
          <p:nvPicPr>
            <p:cNvPr id="21" name="Picture 81">
              <a:extLst>
                <a:ext uri="{FF2B5EF4-FFF2-40B4-BE49-F238E27FC236}">
                  <a16:creationId xmlns:a16="http://schemas.microsoft.com/office/drawing/2014/main" id="{3FCAD4D5-BCBA-CB4D-B797-5D0C9D441EC5}"/>
                </a:ext>
              </a:extLst>
            </p:cNvPr>
            <p:cNvPicPr>
              <a:picLocks noChangeAspect="1"/>
            </p:cNvPicPr>
            <p:nvPr/>
          </p:nvPicPr>
          <p:blipFill>
            <a:blip r:embed="rId3"/>
            <a:stretch>
              <a:fillRect/>
            </a:stretch>
          </p:blipFill>
          <p:spPr>
            <a:xfrm>
              <a:off x="4962948" y="4624782"/>
              <a:ext cx="911038" cy="939843"/>
            </a:xfrm>
            <a:prstGeom prst="rect">
              <a:avLst/>
            </a:prstGeom>
            <a:effectLst>
              <a:outerShdw blurRad="50800" dist="38100" dir="2700000" algn="tl" rotWithShape="0">
                <a:prstClr val="black">
                  <a:alpha val="40000"/>
                </a:prstClr>
              </a:outerShdw>
            </a:effectLst>
          </p:spPr>
        </p:pic>
        <p:sp>
          <p:nvSpPr>
            <p:cNvPr id="22" name="TextBox 21">
              <a:extLst>
                <a:ext uri="{FF2B5EF4-FFF2-40B4-BE49-F238E27FC236}">
                  <a16:creationId xmlns:a16="http://schemas.microsoft.com/office/drawing/2014/main" id="{9BD56A6F-FB13-834B-A472-1D70F32F7DEB}"/>
                </a:ext>
              </a:extLst>
            </p:cNvPr>
            <p:cNvSpPr txBox="1"/>
            <p:nvPr/>
          </p:nvSpPr>
          <p:spPr>
            <a:xfrm>
              <a:off x="5458795" y="5729354"/>
              <a:ext cx="127942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D6712D"/>
                  </a:solidFill>
                  <a:latin typeface="ITC Franklin Gothic Std Medium" panose="020B0504030503020204" pitchFamily="34" charset="77"/>
                </a:rPr>
                <a:t>property</a:t>
              </a:r>
              <a:endParaRPr lang="en-US" sz="1400" dirty="0">
                <a:solidFill>
                  <a:srgbClr val="D6712D"/>
                </a:solidFill>
                <a:latin typeface="ITC Franklin Gothic Std Medium" panose="020B0504030503020204" pitchFamily="34" charset="77"/>
                <a:cs typeface="Calibri"/>
              </a:endParaRPr>
            </a:p>
          </p:txBody>
        </p:sp>
        <p:pic>
          <p:nvPicPr>
            <p:cNvPr id="45" name="Picture 73" descr="A close up of a sign&#10;&#10;Description generated with high confidence">
              <a:extLst>
                <a:ext uri="{FF2B5EF4-FFF2-40B4-BE49-F238E27FC236}">
                  <a16:creationId xmlns:a16="http://schemas.microsoft.com/office/drawing/2014/main" id="{73C0184B-5F79-F645-884F-8FE8FDD0F7DA}"/>
                </a:ext>
              </a:extLst>
            </p:cNvPr>
            <p:cNvPicPr>
              <a:picLocks noChangeAspect="1"/>
            </p:cNvPicPr>
            <p:nvPr/>
          </p:nvPicPr>
          <p:blipFill>
            <a:blip r:embed="rId4"/>
            <a:stretch>
              <a:fillRect/>
            </a:stretch>
          </p:blipFill>
          <p:spPr>
            <a:xfrm>
              <a:off x="5641832" y="4046805"/>
              <a:ext cx="892045" cy="669715"/>
            </a:xfrm>
            <a:prstGeom prst="rect">
              <a:avLst/>
            </a:prstGeom>
            <a:effectLst>
              <a:outerShdw blurRad="50800" dist="38100" dir="2700000" algn="tl" rotWithShape="0">
                <a:prstClr val="black">
                  <a:alpha val="40000"/>
                </a:prstClr>
              </a:outerShdw>
            </a:effectLst>
          </p:spPr>
        </p:pic>
        <p:pic>
          <p:nvPicPr>
            <p:cNvPr id="1057" name="Graphic 1056">
              <a:extLst>
                <a:ext uri="{FF2B5EF4-FFF2-40B4-BE49-F238E27FC236}">
                  <a16:creationId xmlns:a16="http://schemas.microsoft.com/office/drawing/2014/main" id="{FAE3F76E-D039-2D40-A346-1471E10FA8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06148" y="4643298"/>
              <a:ext cx="787814" cy="787814"/>
            </a:xfrm>
            <a:prstGeom prst="rect">
              <a:avLst/>
            </a:prstGeom>
            <a:effectLst>
              <a:outerShdw blurRad="50800" dist="38100" dir="2700000" algn="tl" rotWithShape="0">
                <a:prstClr val="black">
                  <a:alpha val="40000"/>
                </a:prstClr>
              </a:outerShdw>
            </a:effectLst>
          </p:spPr>
        </p:pic>
      </p:grpSp>
      <p:sp>
        <p:nvSpPr>
          <p:cNvPr id="98" name="Google Shape;274;p44">
            <a:extLst>
              <a:ext uri="{FF2B5EF4-FFF2-40B4-BE49-F238E27FC236}">
                <a16:creationId xmlns:a16="http://schemas.microsoft.com/office/drawing/2014/main" id="{135FAB2D-A13A-314C-A770-4E8B59A73C7F}"/>
              </a:ext>
            </a:extLst>
          </p:cNvPr>
          <p:cNvSpPr txBox="1"/>
          <p:nvPr/>
        </p:nvSpPr>
        <p:spPr>
          <a:xfrm>
            <a:off x="638638" y="1301917"/>
            <a:ext cx="2506337" cy="1594517"/>
          </a:xfrm>
          <a:prstGeom prst="rect">
            <a:avLst/>
          </a:prstGeom>
          <a:solidFill>
            <a:schemeClr val="bg1"/>
          </a:solidFill>
          <a:ln w="28575" cap="flat" cmpd="sng">
            <a:solidFill>
              <a:srgbClr val="44546A"/>
            </a:solidFill>
            <a:prstDash val="solid"/>
            <a:round/>
            <a:headEnd type="none" w="sm" len="sm"/>
            <a:tailEnd type="none" w="sm" len="sm"/>
          </a:ln>
        </p:spPr>
        <p:txBody>
          <a:bodyPr spcFirstLastPara="1" wrap="square" lIns="68575" tIns="34275" rIns="68575" bIns="34275" anchor="t" anchorCtr="0">
            <a:noAutofit/>
          </a:bodyPr>
          <a:lstStyle/>
          <a:p>
            <a:r>
              <a:rPr lang="en" sz="1600" b="1" dirty="0">
                <a:solidFill>
                  <a:srgbClr val="002F6D"/>
                </a:solidFill>
                <a:latin typeface="ITC Franklin Gothic Std Book" panose="020B0504030503020204" pitchFamily="34" charset="77"/>
                <a:ea typeface="Calibri"/>
                <a:cs typeface="Times New Roman" panose="02020603050405020304" pitchFamily="18" charset="0"/>
                <a:sym typeface="Calibri"/>
              </a:rPr>
              <a:t>Broadband</a:t>
            </a:r>
            <a:r>
              <a:rPr lang="en" sz="1600" b="1" dirty="0">
                <a:solidFill>
                  <a:srgbClr val="002F6D"/>
                </a:solidFill>
                <a:latin typeface="ITC Franklin Gothic Std Book" panose="020B0504030503020204" pitchFamily="34" charset="77"/>
                <a:ea typeface="Calibri"/>
                <a:cs typeface="Times New Roman" panose="02020603050405020304" pitchFamily="18" charset="0"/>
              </a:rPr>
              <a:t> factors</a:t>
            </a:r>
            <a:endParaRPr sz="1600" b="1" dirty="0">
              <a:solidFill>
                <a:srgbClr val="002F6D"/>
              </a:solidFill>
              <a:latin typeface="ITC Franklin Gothic Std Book" panose="020B0504030503020204" pitchFamily="34" charset="77"/>
              <a:ea typeface="Calibri"/>
              <a:cs typeface="Times New Roman" panose="02020603050405020304" pitchFamily="18" charset="0"/>
              <a:sym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Availability</a:t>
            </a:r>
            <a:endParaRPr lang="en-US" sz="1200" dirty="0">
              <a:solidFill>
                <a:srgbClr val="002F6D"/>
              </a:solidFill>
              <a:latin typeface="ITC Franklin Gothic Std Book" panose="020B0504030503020204" pitchFamily="34" charset="77"/>
              <a:cs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Number of providers</a:t>
            </a:r>
            <a:endParaRPr lang="en-US" sz="1200" dirty="0">
              <a:solidFill>
                <a:srgbClr val="002F6D"/>
              </a:solidFill>
              <a:latin typeface="ITC Franklin Gothic Std Book" panose="020B0504030503020204" pitchFamily="34" charset="77"/>
              <a:cs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Type</a:t>
            </a:r>
            <a:endParaRPr lang="en-US" sz="1200" dirty="0">
              <a:solidFill>
                <a:srgbClr val="002F6D"/>
              </a:solidFill>
              <a:latin typeface="ITC Franklin Gothic Std Book" panose="020B0504030503020204" pitchFamily="34" charset="77"/>
              <a:cs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Speed</a:t>
            </a:r>
            <a:endParaRPr lang="en-US" sz="1200" dirty="0">
              <a:solidFill>
                <a:srgbClr val="002F6D"/>
              </a:solidFill>
              <a:latin typeface="ITC Franklin Gothic Std Book" panose="020B0504030503020204" pitchFamily="34" charset="77"/>
              <a:cs typeface="Calibri"/>
            </a:endParaRPr>
          </a:p>
          <a:p>
            <a:pPr marL="342900" indent="-222250">
              <a:buFont typeface="Calibri,Sans-Serif"/>
              <a:buChar char="●"/>
            </a:pPr>
            <a:r>
              <a:rPr lang="en-US" sz="1200" dirty="0">
                <a:solidFill>
                  <a:srgbClr val="002F6D"/>
                </a:solidFill>
                <a:latin typeface="ITC Franklin Gothic Std Book" panose="020B0504030503020204" pitchFamily="34" charset="77"/>
                <a:cs typeface="Calibri"/>
              </a:rPr>
              <a:t>Latency</a:t>
            </a:r>
          </a:p>
          <a:p>
            <a:pPr marL="342900" indent="-222250">
              <a:buFont typeface="Calibri,Sans-Serif"/>
              <a:buChar char="●"/>
            </a:pPr>
            <a:r>
              <a:rPr lang="en-US" sz="1200" dirty="0">
                <a:solidFill>
                  <a:srgbClr val="002F6D"/>
                </a:solidFill>
                <a:latin typeface="ITC Franklin Gothic Std Book" panose="020B0504030503020204" pitchFamily="34" charset="77"/>
                <a:cs typeface="Calibri"/>
              </a:rPr>
              <a:t>Consistency</a:t>
            </a:r>
          </a:p>
          <a:p>
            <a:pPr marL="342900" indent="-222250">
              <a:buFont typeface="Calibri,Sans-Serif"/>
              <a:buChar char="●"/>
            </a:pPr>
            <a:r>
              <a:rPr lang="en-US" sz="1200" dirty="0">
                <a:solidFill>
                  <a:srgbClr val="002F6D"/>
                </a:solidFill>
                <a:latin typeface="ITC Franklin Gothic Std Book" panose="020B0504030503020204" pitchFamily="34" charset="77"/>
                <a:cs typeface="Calibri"/>
              </a:rPr>
              <a:t>Adoption rate</a:t>
            </a:r>
            <a:endParaRPr lang="en-US" sz="1200" u="sng" dirty="0">
              <a:solidFill>
                <a:srgbClr val="002F6D"/>
              </a:solidFill>
              <a:latin typeface="ITC Franklin Gothic Std Book" panose="020B0504030503020204" pitchFamily="34" charset="77"/>
              <a:ea typeface="Calibri"/>
              <a:cs typeface="Calibri"/>
            </a:endParaRPr>
          </a:p>
          <a:p>
            <a:endParaRPr lang="en-US" sz="1200" dirty="0">
              <a:solidFill>
                <a:srgbClr val="002F6D"/>
              </a:solidFill>
              <a:latin typeface="ITC Franklin Gothic Std Book" panose="020B0504030503020204" pitchFamily="34" charset="77"/>
              <a:ea typeface="Calibri"/>
              <a:cs typeface="Calibri"/>
            </a:endParaRPr>
          </a:p>
        </p:txBody>
      </p:sp>
      <p:sp>
        <p:nvSpPr>
          <p:cNvPr id="99" name="Google Shape;274;p44">
            <a:extLst>
              <a:ext uri="{FF2B5EF4-FFF2-40B4-BE49-F238E27FC236}">
                <a16:creationId xmlns:a16="http://schemas.microsoft.com/office/drawing/2014/main" id="{18B399CC-A613-6542-BB38-48BBD0A32886}"/>
              </a:ext>
            </a:extLst>
          </p:cNvPr>
          <p:cNvSpPr txBox="1"/>
          <p:nvPr/>
        </p:nvSpPr>
        <p:spPr>
          <a:xfrm>
            <a:off x="637530" y="4999327"/>
            <a:ext cx="2499472" cy="1099358"/>
          </a:xfrm>
          <a:prstGeom prst="rect">
            <a:avLst/>
          </a:prstGeom>
          <a:solidFill>
            <a:schemeClr val="bg1"/>
          </a:solidFill>
          <a:ln w="28575" cap="flat" cmpd="sng">
            <a:solidFill>
              <a:srgbClr val="44546A"/>
            </a:solidFill>
            <a:prstDash val="solid"/>
            <a:round/>
            <a:headEnd type="none" w="sm" len="sm"/>
            <a:tailEnd type="none" w="sm" len="sm"/>
          </a:ln>
        </p:spPr>
        <p:txBody>
          <a:bodyPr spcFirstLastPara="1" wrap="square" lIns="68575" tIns="34275" rIns="68575" bIns="34275" anchor="t" anchorCtr="0">
            <a:noAutofit/>
          </a:bodyPr>
          <a:lstStyle/>
          <a:p>
            <a:r>
              <a:rPr lang="en" sz="1600" b="1" dirty="0">
                <a:solidFill>
                  <a:srgbClr val="002F6D"/>
                </a:solidFill>
                <a:latin typeface="ITC Franklin Gothic Std Book" panose="020B0504030503020204" pitchFamily="34" charset="77"/>
                <a:ea typeface="Calibri"/>
                <a:cs typeface="Times New Roman" panose="02020603050405020304" pitchFamily="18" charset="0"/>
                <a:sym typeface="Calibri"/>
              </a:rPr>
              <a:t>Community</a:t>
            </a:r>
            <a:r>
              <a:rPr lang="en" sz="1600" b="1" dirty="0">
                <a:solidFill>
                  <a:srgbClr val="002F6D"/>
                </a:solidFill>
                <a:latin typeface="ITC Franklin Gothic Std Book" panose="020B0504030503020204" pitchFamily="34" charset="77"/>
                <a:ea typeface="Calibri"/>
                <a:cs typeface="Times New Roman" panose="02020603050405020304" pitchFamily="18" charset="0"/>
              </a:rPr>
              <a:t> demographics</a:t>
            </a:r>
            <a:endParaRPr sz="1600" b="1" dirty="0">
              <a:solidFill>
                <a:srgbClr val="002F6D"/>
              </a:solidFill>
              <a:latin typeface="ITC Franklin Gothic Std Book" panose="020B0504030503020204" pitchFamily="34" charset="77"/>
              <a:ea typeface="Calibri"/>
              <a:cs typeface="Times New Roman" panose="02020603050405020304" pitchFamily="18" charset="0"/>
              <a:sym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Age distribution</a:t>
            </a:r>
            <a:endParaRPr lang="en-US" sz="1200" dirty="0">
              <a:solidFill>
                <a:srgbClr val="002F6D"/>
              </a:solidFill>
              <a:latin typeface="ITC Franklin Gothic Std Book" panose="020B0504030503020204" pitchFamily="34" charset="77"/>
              <a:cs typeface="Calibri"/>
            </a:endParaRP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Education distribution</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Income/wealth indicators</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Racial/ethnic composition</a:t>
            </a:r>
          </a:p>
          <a:p>
            <a:pPr marL="342900" indent="-234950">
              <a:buFont typeface="Calibri"/>
              <a:buChar char="●"/>
            </a:pPr>
            <a:endParaRPr lang="en-US" sz="1200" dirty="0">
              <a:solidFill>
                <a:srgbClr val="002F6D"/>
              </a:solidFill>
              <a:latin typeface="ITC Franklin Gothic Std Book" panose="020B0504030503020204" pitchFamily="34" charset="77"/>
              <a:ea typeface="Calibri"/>
              <a:cs typeface="Calibri"/>
            </a:endParaRPr>
          </a:p>
          <a:p>
            <a:endParaRPr lang="en-US" sz="1200" u="sng" dirty="0">
              <a:solidFill>
                <a:srgbClr val="002F6D"/>
              </a:solidFill>
              <a:latin typeface="ITC Franklin Gothic Std Book" panose="020B0504030503020204" pitchFamily="34" charset="77"/>
              <a:ea typeface="Calibri"/>
              <a:cs typeface="Calibri"/>
            </a:endParaRPr>
          </a:p>
          <a:p>
            <a:endParaRPr lang="en-US" sz="1200" dirty="0">
              <a:solidFill>
                <a:srgbClr val="002F6D"/>
              </a:solidFill>
              <a:latin typeface="ITC Franklin Gothic Std Book" panose="020B0504030503020204" pitchFamily="34" charset="77"/>
              <a:ea typeface="Calibri"/>
              <a:cs typeface="Calibri"/>
            </a:endParaRPr>
          </a:p>
        </p:txBody>
      </p:sp>
      <p:sp>
        <p:nvSpPr>
          <p:cNvPr id="100" name="Google Shape;274;p44">
            <a:extLst>
              <a:ext uri="{FF2B5EF4-FFF2-40B4-BE49-F238E27FC236}">
                <a16:creationId xmlns:a16="http://schemas.microsoft.com/office/drawing/2014/main" id="{0690C871-B62B-3546-8388-82226FCB6CB0}"/>
              </a:ext>
            </a:extLst>
          </p:cNvPr>
          <p:cNvSpPr txBox="1"/>
          <p:nvPr/>
        </p:nvSpPr>
        <p:spPr>
          <a:xfrm>
            <a:off x="9001496" y="1189040"/>
            <a:ext cx="2737639" cy="1602901"/>
          </a:xfrm>
          <a:prstGeom prst="rect">
            <a:avLst/>
          </a:prstGeom>
          <a:solidFill>
            <a:schemeClr val="bg1"/>
          </a:solidFill>
          <a:ln w="28575" cap="flat" cmpd="sng">
            <a:solidFill>
              <a:srgbClr val="44546A"/>
            </a:solidFill>
            <a:prstDash val="solid"/>
            <a:round/>
            <a:headEnd type="none" w="sm" len="sm"/>
            <a:tailEnd type="none" w="sm" len="sm"/>
          </a:ln>
        </p:spPr>
        <p:txBody>
          <a:bodyPr spcFirstLastPara="1" wrap="square" lIns="68575" tIns="34275" rIns="68575" bIns="34275" anchor="t" anchorCtr="0">
            <a:noAutofit/>
          </a:bodyPr>
          <a:lstStyle/>
          <a:p>
            <a:r>
              <a:rPr lang="en" sz="1600" b="1" dirty="0">
                <a:solidFill>
                  <a:srgbClr val="002F6D"/>
                </a:solidFill>
                <a:latin typeface="ITC Franklin Gothic Std Book" panose="020B0504030503020204" pitchFamily="34" charset="77"/>
                <a:ea typeface="Calibri"/>
                <a:cs typeface="Times New Roman" panose="02020603050405020304" pitchFamily="18" charset="0"/>
                <a:sym typeface="Calibri"/>
              </a:rPr>
              <a:t>Property</a:t>
            </a:r>
            <a:r>
              <a:rPr lang="en" sz="1600" b="1" dirty="0">
                <a:solidFill>
                  <a:srgbClr val="002F6D"/>
                </a:solidFill>
                <a:latin typeface="ITC Franklin Gothic Std Book" panose="020B0504030503020204" pitchFamily="34" charset="77"/>
                <a:ea typeface="Calibri"/>
                <a:cs typeface="Times New Roman" panose="02020603050405020304" pitchFamily="18" charset="0"/>
              </a:rPr>
              <a:t> factors</a:t>
            </a:r>
            <a:endParaRPr lang="en-US" sz="1600" b="1" dirty="0">
              <a:solidFill>
                <a:srgbClr val="002F6D"/>
              </a:solidFill>
              <a:latin typeface="ITC Franklin Gothic Std Book" panose="020B0504030503020204" pitchFamily="34" charset="77"/>
              <a:ea typeface="Calibri"/>
              <a:cs typeface="Times New Roman" panose="02020603050405020304" pitchFamily="18" charset="0"/>
            </a:endParaRP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Value (land, improvement)</a:t>
            </a:r>
          </a:p>
          <a:p>
            <a:pPr marL="342900" indent="-222250">
              <a:buFont typeface="Calibri,Sans-Serif"/>
              <a:buChar char="●"/>
            </a:pPr>
            <a:r>
              <a:rPr lang="en" sz="1200" dirty="0">
                <a:solidFill>
                  <a:srgbClr val="002F6D"/>
                </a:solidFill>
                <a:latin typeface="ITC Franklin Gothic Std Book" panose="020B0504030503020204" pitchFamily="34" charset="77"/>
              </a:rPr>
              <a:t>Location</a:t>
            </a: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Age (</a:t>
            </a:r>
            <a:r>
              <a:rPr lang="en" sz="1200" dirty="0">
                <a:solidFill>
                  <a:srgbClr val="002F6D"/>
                </a:solidFill>
                <a:latin typeface="ITC Franklin Gothic Std Book" panose="020B0504030503020204" pitchFamily="34" charset="77"/>
              </a:rPr>
              <a:t>actual, effective)</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Ownership/Rental</a:t>
            </a:r>
          </a:p>
          <a:p>
            <a:pPr marL="342900" indent="-222250">
              <a:buFont typeface="Calibri,Sans-Serif"/>
              <a:buChar char="●"/>
            </a:pPr>
            <a:r>
              <a:rPr lang="en" sz="1200" dirty="0">
                <a:solidFill>
                  <a:srgbClr val="002F6D"/>
                </a:solidFill>
                <a:latin typeface="ITC Franklin Gothic Std Book" panose="020B0504030503020204" pitchFamily="34" charset="77"/>
                <a:ea typeface="Calibri"/>
                <a:cs typeface="Calibri"/>
              </a:rPr>
              <a:t>Size (acreage/</a:t>
            </a:r>
            <a:r>
              <a:rPr lang="en" sz="1200" dirty="0" err="1">
                <a:solidFill>
                  <a:srgbClr val="002F6D"/>
                </a:solidFill>
                <a:latin typeface="ITC Franklin Gothic Std Book" panose="020B0504030503020204" pitchFamily="34" charset="77"/>
                <a:ea typeface="Calibri"/>
                <a:cs typeface="Calibri"/>
              </a:rPr>
              <a:t>sq</a:t>
            </a:r>
            <a:r>
              <a:rPr lang="en" sz="1200" dirty="0">
                <a:solidFill>
                  <a:srgbClr val="002F6D"/>
                </a:solidFill>
                <a:latin typeface="ITC Franklin Gothic Std Book" panose="020B0504030503020204" pitchFamily="34" charset="77"/>
                <a:ea typeface="Calibri"/>
                <a:cs typeface="Calibri"/>
              </a:rPr>
              <a:t> footage)</a:t>
            </a:r>
          </a:p>
          <a:p>
            <a:pPr marL="342900" indent="-222250">
              <a:buFont typeface="Calibri,Sans-Serif"/>
              <a:buChar char="●"/>
            </a:pPr>
            <a:r>
              <a:rPr lang="en" sz="1200" dirty="0">
                <a:solidFill>
                  <a:srgbClr val="002F6D"/>
                </a:solidFill>
                <a:latin typeface="ITC Franklin Gothic Std Book" panose="020B0504030503020204" pitchFamily="34" charset="77"/>
                <a:cs typeface="Calibri"/>
              </a:rPr>
              <a:t>Public infrastructure (roads/utilities) </a:t>
            </a:r>
          </a:p>
        </p:txBody>
      </p:sp>
    </p:spTree>
    <p:extLst>
      <p:ext uri="{BB962C8B-B14F-4D97-AF65-F5344CB8AC3E}">
        <p14:creationId xmlns:p14="http://schemas.microsoft.com/office/powerpoint/2010/main" val="666221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8"/>
                                        </p:tgtEl>
                                      </p:cBhvr>
                                    </p:animEffect>
                                    <p:set>
                                      <p:cBhvr>
                                        <p:cTn id="10" dur="1" fill="hold">
                                          <p:stCondLst>
                                            <p:cond delay="499"/>
                                          </p:stCondLst>
                                        </p:cTn>
                                        <p:tgtEl>
                                          <p:spTgt spid="9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9"/>
                                        </p:tgtEl>
                                      </p:cBhvr>
                                    </p:animEffect>
                                    <p:set>
                                      <p:cBhvr>
                                        <p:cTn id="13" dur="1" fill="hold">
                                          <p:stCondLst>
                                            <p:cond delay="49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Discovering Data</a:t>
            </a:r>
          </a:p>
        </p:txBody>
      </p:sp>
      <p:sp>
        <p:nvSpPr>
          <p:cNvPr id="2" name="Rectangle 1">
            <a:extLst>
              <a:ext uri="{FF2B5EF4-FFF2-40B4-BE49-F238E27FC236}">
                <a16:creationId xmlns:a16="http://schemas.microsoft.com/office/drawing/2014/main" id="{E28C426F-0AA1-F04C-9C0F-597962F6B4CC}"/>
              </a:ext>
            </a:extLst>
          </p:cNvPr>
          <p:cNvSpPr/>
          <p:nvPr/>
        </p:nvSpPr>
        <p:spPr>
          <a:xfrm>
            <a:off x="1293628" y="1455578"/>
            <a:ext cx="4288465" cy="4524315"/>
          </a:xfrm>
          <a:prstGeom prst="rect">
            <a:avLst/>
          </a:prstGeom>
        </p:spPr>
        <p:txBody>
          <a:bodyPr wrap="square">
            <a:spAutoFit/>
          </a:bodyPr>
          <a:lstStyle/>
          <a:p>
            <a:r>
              <a:rPr lang="en-US" b="1" dirty="0">
                <a:solidFill>
                  <a:srgbClr val="002060"/>
                </a:solidFill>
                <a:latin typeface="ITC Franklin Gothic Std Book" panose="020B0504030503020204" pitchFamily="34" charset="77"/>
              </a:rPr>
              <a:t>How to discover data? </a:t>
            </a: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rPr>
              <a:t>Problem Statement Elaboration</a:t>
            </a:r>
          </a:p>
          <a:p>
            <a:pPr marL="742950" lvl="1" indent="-285750">
              <a:buFont typeface="Arial" panose="020B0604020202020204" pitchFamily="34" charset="0"/>
              <a:buChar char="•"/>
            </a:pPr>
            <a:r>
              <a:rPr lang="en-US" dirty="0">
                <a:solidFill>
                  <a:srgbClr val="002060"/>
                </a:solidFill>
                <a:latin typeface="ITC Franklin Gothic Std Book" panose="020B0504030503020204" pitchFamily="34" charset="77"/>
              </a:rPr>
              <a:t>Stakeholder Conversations</a:t>
            </a: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rPr>
              <a:t>Industry </a:t>
            </a:r>
          </a:p>
          <a:p>
            <a:pPr marL="742950" lvl="1" indent="-285750">
              <a:buFont typeface="Arial" panose="020B0604020202020204" pitchFamily="34" charset="0"/>
              <a:buChar char="•"/>
            </a:pPr>
            <a:r>
              <a:rPr lang="en-US" dirty="0">
                <a:solidFill>
                  <a:srgbClr val="002060"/>
                </a:solidFill>
                <a:latin typeface="ITC Franklin Gothic Std Book" panose="020B0504030503020204" pitchFamily="34" charset="77"/>
              </a:rPr>
              <a:t>Meetups</a:t>
            </a:r>
          </a:p>
          <a:p>
            <a:pPr marL="742950" lvl="1" indent="-285750">
              <a:buFont typeface="Arial" panose="020B0604020202020204" pitchFamily="34" charset="0"/>
              <a:buChar char="•"/>
            </a:pPr>
            <a:r>
              <a:rPr lang="en-US" dirty="0">
                <a:solidFill>
                  <a:srgbClr val="002060"/>
                </a:solidFill>
                <a:latin typeface="ITC Franklin Gothic Std Book" panose="020B0504030503020204" pitchFamily="34" charset="77"/>
              </a:rPr>
              <a:t>Conferences</a:t>
            </a:r>
          </a:p>
          <a:p>
            <a:pPr marL="742950" lvl="1" indent="-285750">
              <a:buFont typeface="Arial" panose="020B0604020202020204" pitchFamily="34" charset="0"/>
              <a:buChar char="•"/>
            </a:pPr>
            <a:r>
              <a:rPr lang="en-US" dirty="0">
                <a:solidFill>
                  <a:srgbClr val="002060"/>
                </a:solidFill>
                <a:latin typeface="ITC Franklin Gothic Std Book" panose="020B0504030503020204" pitchFamily="34" charset="77"/>
              </a:rPr>
              <a:t>Research Organizations</a:t>
            </a:r>
          </a:p>
          <a:p>
            <a:pPr marL="742950" lvl="1" indent="-285750">
              <a:buFont typeface="Arial" panose="020B0604020202020204" pitchFamily="34" charset="0"/>
              <a:buChar char="•"/>
            </a:pPr>
            <a:r>
              <a:rPr lang="en-US" dirty="0">
                <a:solidFill>
                  <a:srgbClr val="002060"/>
                </a:solidFill>
                <a:latin typeface="ITC Franklin Gothic Std Book" panose="020B0504030503020204" pitchFamily="34" charset="77"/>
              </a:rPr>
              <a:t>University Libraries</a:t>
            </a: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rPr>
              <a:t>Data Aggregators</a:t>
            </a:r>
          </a:p>
          <a:p>
            <a:pPr marL="742950" lvl="1" indent="-285750">
              <a:buFont typeface="Arial" panose="020B0604020202020204" pitchFamily="34" charset="0"/>
              <a:buChar char="•"/>
            </a:pPr>
            <a:r>
              <a:rPr lang="en-US" dirty="0">
                <a:solidFill>
                  <a:srgbClr val="002060"/>
                </a:solidFill>
                <a:latin typeface="ITC Franklin Gothic Std Book" panose="020B0504030503020204" pitchFamily="34" charset="77"/>
              </a:rPr>
              <a:t>Kaggle</a:t>
            </a:r>
          </a:p>
          <a:p>
            <a:pPr marL="742950" lvl="1" indent="-285750">
              <a:buFont typeface="Arial" panose="020B0604020202020204" pitchFamily="34" charset="0"/>
              <a:buChar char="•"/>
            </a:pPr>
            <a:r>
              <a:rPr lang="en-US" dirty="0" err="1">
                <a:solidFill>
                  <a:srgbClr val="002060"/>
                </a:solidFill>
                <a:latin typeface="ITC Franklin Gothic Std Book" panose="020B0504030503020204" pitchFamily="34" charset="77"/>
              </a:rPr>
              <a:t>Data.gov</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rPr>
              <a:t>Literature Review </a:t>
            </a: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rPr>
              <a:t>Federal Statistical Agencies (13)</a:t>
            </a: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rPr>
              <a:t>Personal &amp; Professional Experience</a:t>
            </a: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rPr>
              <a:t>When all else fails, GOOGLE!</a:t>
            </a:r>
          </a:p>
          <a:p>
            <a:endParaRPr lang="en-US" dirty="0">
              <a:solidFill>
                <a:srgbClr val="002060"/>
              </a:solidFill>
              <a:latin typeface="ITC Franklin Gothic Std Book" panose="020B0504030503020204" pitchFamily="34" charset="77"/>
            </a:endParaRPr>
          </a:p>
        </p:txBody>
      </p:sp>
      <p:sp>
        <p:nvSpPr>
          <p:cNvPr id="3" name="Rectangle 2">
            <a:extLst>
              <a:ext uri="{FF2B5EF4-FFF2-40B4-BE49-F238E27FC236}">
                <a16:creationId xmlns:a16="http://schemas.microsoft.com/office/drawing/2014/main" id="{10C56CB1-6814-B349-8C03-2707B5DC6FAB}"/>
              </a:ext>
            </a:extLst>
          </p:cNvPr>
          <p:cNvSpPr/>
          <p:nvPr/>
        </p:nvSpPr>
        <p:spPr>
          <a:xfrm>
            <a:off x="5812628" y="1455578"/>
            <a:ext cx="5952270" cy="3970318"/>
          </a:xfrm>
          <a:prstGeom prst="rect">
            <a:avLst/>
          </a:prstGeom>
        </p:spPr>
        <p:txBody>
          <a:bodyPr wrap="none">
            <a:spAutoFit/>
          </a:bodyPr>
          <a:lstStyle/>
          <a:p>
            <a:r>
              <a:rPr lang="en-US" dirty="0">
                <a:solidFill>
                  <a:srgbClr val="002060"/>
                </a:solidFill>
                <a:latin typeface="ITC Franklin Gothic Std Book" panose="020B0504030503020204" pitchFamily="34" charset="77"/>
                <a:hlinkClick r:id="rId3">
                  <a:extLst>
                    <a:ext uri="{A12FA001-AC4F-418D-AE19-62706E023703}">
                      <ahyp:hlinkClr xmlns:ahyp="http://schemas.microsoft.com/office/drawing/2018/hyperlinkcolor" val="tx"/>
                    </a:ext>
                  </a:extLst>
                </a:hlinkClick>
              </a:rPr>
              <a:t>Federal Statistical Agencies</a:t>
            </a: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3">
                  <a:extLst>
                    <a:ext uri="{A12FA001-AC4F-418D-AE19-62706E023703}">
                      <ahyp:hlinkClr xmlns:ahyp="http://schemas.microsoft.com/office/drawing/2018/hyperlinkcolor" val="tx"/>
                    </a:ext>
                  </a:extLst>
                </a:hlinkClick>
              </a:rPr>
              <a:t>Bureau of Economic Analysis</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4">
                  <a:extLst>
                    <a:ext uri="{A12FA001-AC4F-418D-AE19-62706E023703}">
                      <ahyp:hlinkClr xmlns:ahyp="http://schemas.microsoft.com/office/drawing/2018/hyperlinkcolor" val="tx"/>
                    </a:ext>
                  </a:extLst>
                </a:hlinkClick>
              </a:rPr>
              <a:t>Bureau of Justice Statistics</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5">
                  <a:extLst>
                    <a:ext uri="{A12FA001-AC4F-418D-AE19-62706E023703}">
                      <ahyp:hlinkClr xmlns:ahyp="http://schemas.microsoft.com/office/drawing/2018/hyperlinkcolor" val="tx"/>
                    </a:ext>
                  </a:extLst>
                </a:hlinkClick>
              </a:rPr>
              <a:t>Bureau of Labor Statistics</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6">
                  <a:extLst>
                    <a:ext uri="{A12FA001-AC4F-418D-AE19-62706E023703}">
                      <ahyp:hlinkClr xmlns:ahyp="http://schemas.microsoft.com/office/drawing/2018/hyperlinkcolor" val="tx"/>
                    </a:ext>
                  </a:extLst>
                </a:hlinkClick>
              </a:rPr>
              <a:t>Bureau of Transportation Statistics</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7">
                  <a:extLst>
                    <a:ext uri="{A12FA001-AC4F-418D-AE19-62706E023703}">
                      <ahyp:hlinkClr xmlns:ahyp="http://schemas.microsoft.com/office/drawing/2018/hyperlinkcolor" val="tx"/>
                    </a:ext>
                  </a:extLst>
                </a:hlinkClick>
              </a:rPr>
              <a:t>Census Bureau</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8">
                  <a:extLst>
                    <a:ext uri="{A12FA001-AC4F-418D-AE19-62706E023703}">
                      <ahyp:hlinkClr xmlns:ahyp="http://schemas.microsoft.com/office/drawing/2018/hyperlinkcolor" val="tx"/>
                    </a:ext>
                  </a:extLst>
                </a:hlinkClick>
              </a:rPr>
              <a:t>Economic Research Service</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9">
                  <a:extLst>
                    <a:ext uri="{A12FA001-AC4F-418D-AE19-62706E023703}">
                      <ahyp:hlinkClr xmlns:ahyp="http://schemas.microsoft.com/office/drawing/2018/hyperlinkcolor" val="tx"/>
                    </a:ext>
                  </a:extLst>
                </a:hlinkClick>
              </a:rPr>
              <a:t>Energy Information Administration</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10">
                  <a:extLst>
                    <a:ext uri="{A12FA001-AC4F-418D-AE19-62706E023703}">
                      <ahyp:hlinkClr xmlns:ahyp="http://schemas.microsoft.com/office/drawing/2018/hyperlinkcolor" val="tx"/>
                    </a:ext>
                  </a:extLst>
                </a:hlinkClick>
              </a:rPr>
              <a:t>National Agricultural Statistics Service</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11">
                  <a:extLst>
                    <a:ext uri="{A12FA001-AC4F-418D-AE19-62706E023703}">
                      <ahyp:hlinkClr xmlns:ahyp="http://schemas.microsoft.com/office/drawing/2018/hyperlinkcolor" val="tx"/>
                    </a:ext>
                  </a:extLst>
                </a:hlinkClick>
              </a:rPr>
              <a:t>National Center for Education Statistics</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12">
                  <a:extLst>
                    <a:ext uri="{A12FA001-AC4F-418D-AE19-62706E023703}">
                      <ahyp:hlinkClr xmlns:ahyp="http://schemas.microsoft.com/office/drawing/2018/hyperlinkcolor" val="tx"/>
                    </a:ext>
                  </a:extLst>
                </a:hlinkClick>
              </a:rPr>
              <a:t>National Center for Health Statistics</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13">
                  <a:extLst>
                    <a:ext uri="{A12FA001-AC4F-418D-AE19-62706E023703}">
                      <ahyp:hlinkClr xmlns:ahyp="http://schemas.microsoft.com/office/drawing/2018/hyperlinkcolor" val="tx"/>
                    </a:ext>
                  </a:extLst>
                </a:hlinkClick>
              </a:rPr>
              <a:t>National Center for Science and Engineering Statistics</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14">
                  <a:extLst>
                    <a:ext uri="{A12FA001-AC4F-418D-AE19-62706E023703}">
                      <ahyp:hlinkClr xmlns:ahyp="http://schemas.microsoft.com/office/drawing/2018/hyperlinkcolor" val="tx"/>
                    </a:ext>
                  </a:extLst>
                </a:hlinkClick>
              </a:rPr>
              <a:t>Office of Research, Evaluation, and Statistics (SSA)</a:t>
            </a:r>
            <a:endParaRPr lang="en-US" dirty="0">
              <a:solidFill>
                <a:srgbClr val="002060"/>
              </a:solidFill>
              <a:latin typeface="ITC Franklin Gothic Std Book" panose="020B0504030503020204" pitchFamily="34" charset="77"/>
            </a:endParaRPr>
          </a:p>
          <a:p>
            <a:pPr marL="285750" indent="-285750">
              <a:buFont typeface="Arial" panose="020B0604020202020204" pitchFamily="34" charset="0"/>
              <a:buChar char="•"/>
            </a:pPr>
            <a:r>
              <a:rPr lang="en-US" dirty="0">
                <a:solidFill>
                  <a:srgbClr val="002060"/>
                </a:solidFill>
                <a:latin typeface="ITC Franklin Gothic Std Book" panose="020B0504030503020204" pitchFamily="34" charset="77"/>
                <a:hlinkClick r:id="rId15">
                  <a:extLst>
                    <a:ext uri="{A12FA001-AC4F-418D-AE19-62706E023703}">
                      <ahyp:hlinkClr xmlns:ahyp="http://schemas.microsoft.com/office/drawing/2018/hyperlinkcolor" val="tx"/>
                    </a:ext>
                  </a:extLst>
                </a:hlinkClick>
              </a:rPr>
              <a:t>Statistics of Income (IRS)</a:t>
            </a:r>
            <a:endParaRPr lang="en-US" dirty="0">
              <a:solidFill>
                <a:srgbClr val="002060"/>
              </a:solidFill>
              <a:latin typeface="ITC Franklin Gothic Std Book" panose="020B0504030503020204" pitchFamily="34" charset="77"/>
            </a:endParaRPr>
          </a:p>
        </p:txBody>
      </p:sp>
    </p:spTree>
    <p:extLst>
      <p:ext uri="{BB962C8B-B14F-4D97-AF65-F5344CB8AC3E}">
        <p14:creationId xmlns:p14="http://schemas.microsoft.com/office/powerpoint/2010/main" val="2822828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What relevant data exist in the wild? </a:t>
            </a:r>
            <a:br>
              <a:rPr lang="en-US" dirty="0"/>
            </a:br>
            <a:r>
              <a:rPr lang="en-US" sz="2000" dirty="0"/>
              <a:t>Example Data Inventory List</a:t>
            </a:r>
            <a:endParaRPr lang="en-US" dirty="0"/>
          </a:p>
        </p:txBody>
      </p:sp>
      <p:sp>
        <p:nvSpPr>
          <p:cNvPr id="8" name="Content Placeholder 9">
            <a:extLst>
              <a:ext uri="{FF2B5EF4-FFF2-40B4-BE49-F238E27FC236}">
                <a16:creationId xmlns:a16="http://schemas.microsoft.com/office/drawing/2014/main" id="{B01B4C06-6064-5946-9B89-9AFA7D10FA7E}"/>
              </a:ext>
            </a:extLst>
          </p:cNvPr>
          <p:cNvSpPr txBox="1">
            <a:spLocks/>
          </p:cNvSpPr>
          <p:nvPr/>
        </p:nvSpPr>
        <p:spPr>
          <a:xfrm>
            <a:off x="7240248" y="1230496"/>
            <a:ext cx="4796853" cy="489385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000"/>
              </a:spcAft>
              <a:buNone/>
            </a:pPr>
            <a:r>
              <a:rPr lang="en-US" sz="2000" b="1" dirty="0">
                <a:solidFill>
                  <a:srgbClr val="0D3168"/>
                </a:solidFill>
                <a:latin typeface="ITC Franklin Gothic Std Book" panose="020B0504030503020204" pitchFamily="34" charset="77"/>
              </a:rPr>
              <a:t>Broadband</a:t>
            </a:r>
            <a:endParaRPr lang="en-US" sz="1800" b="1" dirty="0">
              <a:solidFill>
                <a:srgbClr val="0D3168"/>
              </a:solidFill>
              <a:latin typeface="ITC Franklin Gothic Std Book" panose="020B0504030503020204" pitchFamily="34" charset="77"/>
            </a:endParaRPr>
          </a:p>
          <a:p>
            <a:pPr>
              <a:spcBef>
                <a:spcPts val="0"/>
              </a:spcBef>
              <a:spcAft>
                <a:spcPts val="400"/>
              </a:spcAft>
            </a:pPr>
            <a:r>
              <a:rPr lang="en-US" sz="1600" dirty="0" err="1">
                <a:solidFill>
                  <a:srgbClr val="0D3168"/>
                </a:solidFill>
                <a:latin typeface="ITC Franklin Gothic Std Book" panose="020B0504030503020204" pitchFamily="34" charset="77"/>
              </a:rPr>
              <a:t>BroadbandUSA.com</a:t>
            </a:r>
            <a:r>
              <a:rPr lang="en-US" sz="1600" dirty="0">
                <a:solidFill>
                  <a:srgbClr val="0D3168"/>
                </a:solidFill>
                <a:latin typeface="ITC Franklin Gothic Std Book" panose="020B0504030503020204" pitchFamily="34" charset="77"/>
              </a:rPr>
              <a:t> (National Telecommunications and Information Administration)</a:t>
            </a:r>
          </a:p>
          <a:p>
            <a:pPr>
              <a:spcBef>
                <a:spcPts val="0"/>
              </a:spcBef>
              <a:spcAft>
                <a:spcPts val="400"/>
              </a:spcAft>
            </a:pPr>
            <a:r>
              <a:rPr lang="en-US" sz="1600" dirty="0">
                <a:solidFill>
                  <a:srgbClr val="0D3168"/>
                </a:solidFill>
                <a:latin typeface="ITC Franklin Gothic Std Book" panose="020B0504030503020204" pitchFamily="34" charset="77"/>
              </a:rPr>
              <a:t>National Broadband Map (National Telecommunications and Information Administration)</a:t>
            </a:r>
          </a:p>
          <a:p>
            <a:pPr>
              <a:spcBef>
                <a:spcPts val="0"/>
              </a:spcBef>
              <a:spcAft>
                <a:spcPts val="400"/>
              </a:spcAft>
            </a:pPr>
            <a:r>
              <a:rPr lang="en-US" sz="1600" dirty="0">
                <a:solidFill>
                  <a:srgbClr val="0D3168"/>
                </a:solidFill>
                <a:latin typeface="ITC Franklin Gothic Std Book" panose="020B0504030503020204" pitchFamily="34" charset="77"/>
              </a:rPr>
              <a:t>Form 477 (Federal Communications Commission)</a:t>
            </a:r>
          </a:p>
          <a:p>
            <a:pPr>
              <a:spcBef>
                <a:spcPts val="0"/>
              </a:spcBef>
              <a:spcAft>
                <a:spcPts val="400"/>
              </a:spcAft>
            </a:pPr>
            <a:r>
              <a:rPr lang="en-US" sz="1600" dirty="0">
                <a:solidFill>
                  <a:srgbClr val="0D3168"/>
                </a:solidFill>
                <a:latin typeface="ITC Franklin Gothic Std Book" panose="020B0504030503020204" pitchFamily="34" charset="77"/>
              </a:rPr>
              <a:t>Consumer Technographics® North American Technology, Media, And Telecom Benchmark (Forrester)</a:t>
            </a:r>
          </a:p>
          <a:p>
            <a:pPr>
              <a:spcBef>
                <a:spcPts val="0"/>
              </a:spcBef>
              <a:spcAft>
                <a:spcPts val="400"/>
              </a:spcAft>
            </a:pPr>
            <a:r>
              <a:rPr lang="en-US" sz="1600" dirty="0">
                <a:solidFill>
                  <a:srgbClr val="0D3168"/>
                </a:solidFill>
                <a:latin typeface="ITC Franklin Gothic Std Book" panose="020B0504030503020204" pitchFamily="34" charset="77"/>
              </a:rPr>
              <a:t>Consumer Technographics® North American Online Benchmark Survey, Part 2 and Part 1 (Forrester)</a:t>
            </a:r>
          </a:p>
          <a:p>
            <a:pPr>
              <a:spcBef>
                <a:spcPts val="0"/>
              </a:spcBef>
              <a:spcAft>
                <a:spcPts val="400"/>
              </a:spcAft>
            </a:pPr>
            <a:r>
              <a:rPr lang="en-US" sz="1600" dirty="0" err="1">
                <a:solidFill>
                  <a:srgbClr val="0D3168"/>
                </a:solidFill>
                <a:latin typeface="ITC Franklin Gothic Std Book" panose="020B0504030503020204" pitchFamily="34" charset="77"/>
              </a:rPr>
              <a:t>BroadbandNow.com</a:t>
            </a:r>
            <a:r>
              <a:rPr lang="en-US" sz="1600" dirty="0">
                <a:solidFill>
                  <a:srgbClr val="0D3168"/>
                </a:solidFill>
                <a:latin typeface="ITC Franklin Gothic Std Book" panose="020B0504030503020204" pitchFamily="34" charset="77"/>
              </a:rPr>
              <a:t>	</a:t>
            </a:r>
          </a:p>
          <a:p>
            <a:pPr>
              <a:spcBef>
                <a:spcPts val="0"/>
              </a:spcBef>
              <a:spcAft>
                <a:spcPts val="400"/>
              </a:spcAft>
            </a:pPr>
            <a:r>
              <a:rPr lang="en-US" sz="1600" dirty="0" err="1">
                <a:solidFill>
                  <a:srgbClr val="0D3168"/>
                </a:solidFill>
                <a:latin typeface="ITC Franklin Gothic Std Book" panose="020B0504030503020204" pitchFamily="34" charset="77"/>
              </a:rPr>
              <a:t>FiberLocator.com</a:t>
            </a:r>
            <a:endParaRPr lang="en-US" sz="1600" dirty="0">
              <a:solidFill>
                <a:srgbClr val="0D3168"/>
              </a:solidFill>
              <a:latin typeface="ITC Franklin Gothic Std Book" panose="020B0504030503020204" pitchFamily="34" charset="77"/>
            </a:endParaRPr>
          </a:p>
        </p:txBody>
      </p:sp>
      <p:sp>
        <p:nvSpPr>
          <p:cNvPr id="9" name="Content Placeholder 9">
            <a:extLst>
              <a:ext uri="{FF2B5EF4-FFF2-40B4-BE49-F238E27FC236}">
                <a16:creationId xmlns:a16="http://schemas.microsoft.com/office/drawing/2014/main" id="{3EEC820B-2C48-0A4F-8008-F6AFA788DA0D}"/>
              </a:ext>
            </a:extLst>
          </p:cNvPr>
          <p:cNvSpPr txBox="1">
            <a:spLocks/>
          </p:cNvSpPr>
          <p:nvPr/>
        </p:nvSpPr>
        <p:spPr>
          <a:xfrm>
            <a:off x="3357797" y="1230497"/>
            <a:ext cx="3882451" cy="480879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000"/>
              </a:spcAft>
              <a:buNone/>
            </a:pPr>
            <a:r>
              <a:rPr lang="en-US" sz="2000" b="1" dirty="0">
                <a:solidFill>
                  <a:srgbClr val="0D3168"/>
                </a:solidFill>
                <a:latin typeface="ITC Franklin Gothic Std Book" panose="020B0504030503020204" pitchFamily="34" charset="77"/>
              </a:rPr>
              <a:t>Program Impact</a:t>
            </a:r>
          </a:p>
          <a:p>
            <a:pPr>
              <a:spcBef>
                <a:spcPts val="0"/>
              </a:spcBef>
              <a:spcAft>
                <a:spcPts val="400"/>
              </a:spcAft>
            </a:pPr>
            <a:r>
              <a:rPr lang="en-US" sz="1600" dirty="0" err="1">
                <a:solidFill>
                  <a:srgbClr val="0D3168"/>
                </a:solidFill>
                <a:latin typeface="ITC Franklin Gothic Std Book" panose="020B0504030503020204" pitchFamily="34" charset="77"/>
              </a:rPr>
              <a:t>RealtyTrac</a:t>
            </a:r>
            <a:r>
              <a:rPr lang="en-US" sz="1600" dirty="0">
                <a:solidFill>
                  <a:srgbClr val="0D3168"/>
                </a:solidFill>
                <a:latin typeface="ITC Franklin Gothic Std Book" panose="020B0504030503020204" pitchFamily="34" charset="77"/>
              </a:rPr>
              <a:t> (powered by ATTOM) 	</a:t>
            </a:r>
          </a:p>
          <a:p>
            <a:pPr>
              <a:spcBef>
                <a:spcPts val="0"/>
              </a:spcBef>
              <a:spcAft>
                <a:spcPts val="400"/>
              </a:spcAft>
            </a:pPr>
            <a:r>
              <a:rPr lang="en-US" sz="1600" dirty="0">
                <a:solidFill>
                  <a:srgbClr val="0D3168"/>
                </a:solidFill>
                <a:latin typeface="ITC Franklin Gothic Std Book" panose="020B0504030503020204" pitchFamily="34" charset="77"/>
              </a:rPr>
              <a:t>ATTOM	</a:t>
            </a:r>
          </a:p>
          <a:p>
            <a:pPr>
              <a:spcBef>
                <a:spcPts val="0"/>
              </a:spcBef>
              <a:spcAft>
                <a:spcPts val="400"/>
              </a:spcAft>
            </a:pPr>
            <a:r>
              <a:rPr lang="en-US" sz="1600" dirty="0">
                <a:solidFill>
                  <a:srgbClr val="0D3168"/>
                </a:solidFill>
                <a:latin typeface="ITC Franklin Gothic Std Book" panose="020B0504030503020204" pitchFamily="34" charset="77"/>
              </a:rPr>
              <a:t>CoreLogic	</a:t>
            </a:r>
          </a:p>
          <a:p>
            <a:pPr>
              <a:spcBef>
                <a:spcPts val="0"/>
              </a:spcBef>
              <a:spcAft>
                <a:spcPts val="400"/>
              </a:spcAft>
            </a:pPr>
            <a:r>
              <a:rPr lang="en-US" sz="1600" dirty="0">
                <a:solidFill>
                  <a:srgbClr val="0D3168"/>
                </a:solidFill>
                <a:latin typeface="ITC Franklin Gothic Std Book" panose="020B0504030503020204" pitchFamily="34" charset="77"/>
              </a:rPr>
              <a:t>Multiple Listing Service	</a:t>
            </a:r>
          </a:p>
          <a:p>
            <a:pPr>
              <a:spcBef>
                <a:spcPts val="0"/>
              </a:spcBef>
              <a:spcAft>
                <a:spcPts val="400"/>
              </a:spcAft>
            </a:pPr>
            <a:r>
              <a:rPr lang="en-US" sz="1600" dirty="0">
                <a:solidFill>
                  <a:srgbClr val="0D3168"/>
                </a:solidFill>
                <a:latin typeface="ITC Franklin Gothic Std Book" panose="020B0504030503020204" pitchFamily="34" charset="77"/>
              </a:rPr>
              <a:t>Community County Business Patterns (Census)	</a:t>
            </a:r>
          </a:p>
          <a:p>
            <a:pPr>
              <a:spcBef>
                <a:spcPts val="0"/>
              </a:spcBef>
              <a:spcAft>
                <a:spcPts val="400"/>
              </a:spcAft>
            </a:pPr>
            <a:r>
              <a:rPr lang="en-US" sz="1600" dirty="0">
                <a:solidFill>
                  <a:srgbClr val="0D3168"/>
                </a:solidFill>
                <a:latin typeface="ITC Franklin Gothic Std Book" panose="020B0504030503020204" pitchFamily="34" charset="77"/>
              </a:rPr>
              <a:t>American Housing Survey (Census)	</a:t>
            </a:r>
          </a:p>
          <a:p>
            <a:pPr>
              <a:spcBef>
                <a:spcPts val="0"/>
              </a:spcBef>
              <a:spcAft>
                <a:spcPts val="400"/>
              </a:spcAft>
            </a:pPr>
            <a:r>
              <a:rPr lang="en-US" sz="1600" dirty="0">
                <a:solidFill>
                  <a:srgbClr val="0D3168"/>
                </a:solidFill>
                <a:latin typeface="ITC Franklin Gothic Std Book" panose="020B0504030503020204" pitchFamily="34" charset="77"/>
              </a:rPr>
              <a:t>National Establishment Time Series	</a:t>
            </a:r>
          </a:p>
          <a:p>
            <a:pPr>
              <a:spcBef>
                <a:spcPts val="0"/>
              </a:spcBef>
              <a:spcAft>
                <a:spcPts val="400"/>
              </a:spcAft>
            </a:pPr>
            <a:r>
              <a:rPr lang="en-US" sz="1600" dirty="0">
                <a:solidFill>
                  <a:srgbClr val="0D3168"/>
                </a:solidFill>
                <a:latin typeface="ITC Franklin Gothic Std Book" panose="020B0504030503020204" pitchFamily="34" charset="77"/>
              </a:rPr>
              <a:t>Zillow	/ Trulia	</a:t>
            </a:r>
          </a:p>
          <a:p>
            <a:pPr>
              <a:spcBef>
                <a:spcPts val="0"/>
              </a:spcBef>
              <a:spcAft>
                <a:spcPts val="400"/>
              </a:spcAft>
            </a:pPr>
            <a:r>
              <a:rPr lang="en-US" sz="1600" dirty="0">
                <a:solidFill>
                  <a:srgbClr val="0D3168"/>
                </a:solidFill>
                <a:latin typeface="ITC Franklin Gothic Std Book" panose="020B0504030503020204" pitchFamily="34" charset="77"/>
              </a:rPr>
              <a:t>Municipality sales data	</a:t>
            </a:r>
          </a:p>
          <a:p>
            <a:pPr>
              <a:spcBef>
                <a:spcPts val="0"/>
              </a:spcBef>
              <a:spcAft>
                <a:spcPts val="400"/>
              </a:spcAft>
            </a:pPr>
            <a:r>
              <a:rPr lang="en-US" sz="1600" dirty="0">
                <a:solidFill>
                  <a:srgbClr val="0D3168"/>
                </a:solidFill>
                <a:latin typeface="ITC Franklin Gothic Std Book" panose="020B0504030503020204" pitchFamily="34" charset="77"/>
              </a:rPr>
              <a:t>Texas A&amp;M Real Estate Center - housing activity - sales &amp; volume dollars	</a:t>
            </a:r>
          </a:p>
          <a:p>
            <a:pPr>
              <a:spcBef>
                <a:spcPts val="0"/>
              </a:spcBef>
              <a:spcAft>
                <a:spcPts val="400"/>
              </a:spcAft>
            </a:pPr>
            <a:r>
              <a:rPr lang="en-US" sz="1600" dirty="0">
                <a:solidFill>
                  <a:srgbClr val="0D3168"/>
                </a:solidFill>
                <a:latin typeface="ITC Franklin Gothic Std Book" panose="020B0504030503020204" pitchFamily="34" charset="77"/>
              </a:rPr>
              <a:t>Local open data</a:t>
            </a:r>
          </a:p>
        </p:txBody>
      </p:sp>
      <p:sp>
        <p:nvSpPr>
          <p:cNvPr id="10" name="Rectangle 9">
            <a:extLst>
              <a:ext uri="{FF2B5EF4-FFF2-40B4-BE49-F238E27FC236}">
                <a16:creationId xmlns:a16="http://schemas.microsoft.com/office/drawing/2014/main" id="{CB03505D-83BF-FE42-B94F-7716B536F49F}"/>
              </a:ext>
            </a:extLst>
          </p:cNvPr>
          <p:cNvSpPr/>
          <p:nvPr/>
        </p:nvSpPr>
        <p:spPr>
          <a:xfrm>
            <a:off x="479685" y="1230497"/>
            <a:ext cx="2878112" cy="2600712"/>
          </a:xfrm>
          <a:prstGeom prst="rect">
            <a:avLst/>
          </a:prstGeom>
        </p:spPr>
        <p:txBody>
          <a:bodyPr wrap="square">
            <a:spAutoFit/>
          </a:bodyPr>
          <a:lstStyle/>
          <a:p>
            <a:pPr>
              <a:spcAft>
                <a:spcPts val="1000"/>
              </a:spcAft>
            </a:pPr>
            <a:r>
              <a:rPr lang="en-US" sz="2000" b="1" dirty="0">
                <a:solidFill>
                  <a:srgbClr val="0D3168"/>
                </a:solidFill>
                <a:latin typeface="ITC Franklin Gothic Std Book" panose="020B0504030503020204" pitchFamily="34" charset="77"/>
              </a:rPr>
              <a:t>Rural Communities</a:t>
            </a:r>
          </a:p>
          <a:p>
            <a:pPr marL="285750" indent="-285750">
              <a:spcBef>
                <a:spcPts val="0"/>
              </a:spcBef>
              <a:spcAft>
                <a:spcPts val="400"/>
              </a:spcAft>
              <a:buFont typeface="Arial" panose="020B0604020202020204" pitchFamily="34" charset="0"/>
              <a:buChar char="•"/>
            </a:pPr>
            <a:r>
              <a:rPr lang="en-US" sz="1600" dirty="0">
                <a:solidFill>
                  <a:srgbClr val="0D3168"/>
                </a:solidFill>
                <a:latin typeface="ITC Franklin Gothic Std Book" panose="020B0504030503020204" pitchFamily="34" charset="77"/>
              </a:rPr>
              <a:t>American Community Survey (Census)	</a:t>
            </a:r>
          </a:p>
          <a:p>
            <a:pPr marL="285750" indent="-285750">
              <a:spcBef>
                <a:spcPts val="0"/>
              </a:spcBef>
              <a:spcAft>
                <a:spcPts val="400"/>
              </a:spcAft>
              <a:buFont typeface="Arial" panose="020B0604020202020204" pitchFamily="34" charset="0"/>
              <a:buChar char="•"/>
            </a:pPr>
            <a:r>
              <a:rPr lang="en-US" sz="1600" dirty="0">
                <a:solidFill>
                  <a:srgbClr val="0D3168"/>
                </a:solidFill>
                <a:latin typeface="ITC Franklin Gothic Std Book" panose="020B0504030503020204" pitchFamily="34" charset="77"/>
              </a:rPr>
              <a:t>Quarterly Census of Employment and Wages (Bureau of Labor Statistics)	</a:t>
            </a:r>
          </a:p>
          <a:p>
            <a:pPr marL="285750" indent="-285750">
              <a:spcBef>
                <a:spcPts val="0"/>
              </a:spcBef>
              <a:spcAft>
                <a:spcPts val="400"/>
              </a:spcAft>
              <a:buFont typeface="Arial" panose="020B0604020202020204" pitchFamily="34" charset="0"/>
              <a:buChar char="•"/>
            </a:pPr>
            <a:r>
              <a:rPr lang="en-US" sz="1600" dirty="0">
                <a:solidFill>
                  <a:srgbClr val="0D3168"/>
                </a:solidFill>
                <a:latin typeface="ITC Franklin Gothic Std Book" panose="020B0504030503020204" pitchFamily="34" charset="77"/>
              </a:rPr>
              <a:t>Small Business Administration</a:t>
            </a:r>
          </a:p>
        </p:txBody>
      </p:sp>
    </p:spTree>
    <p:extLst>
      <p:ext uri="{BB962C8B-B14F-4D97-AF65-F5344CB8AC3E}">
        <p14:creationId xmlns:p14="http://schemas.microsoft.com/office/powerpoint/2010/main" val="3689979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E479F-4790-6B4F-A56D-31C43C33C306}"/>
              </a:ext>
            </a:extLst>
          </p:cNvPr>
          <p:cNvSpPr>
            <a:spLocks noGrp="1"/>
          </p:cNvSpPr>
          <p:nvPr>
            <p:ph type="title"/>
          </p:nvPr>
        </p:nvSpPr>
        <p:spPr>
          <a:xfrm>
            <a:off x="0" y="476337"/>
            <a:ext cx="7739296" cy="1143000"/>
          </a:xfrm>
        </p:spPr>
        <p:txBody>
          <a:bodyPr/>
          <a:lstStyle/>
          <a:p>
            <a:r>
              <a:rPr lang="en-US" dirty="0"/>
              <a:t>Data Discovery Exercise</a:t>
            </a:r>
          </a:p>
        </p:txBody>
      </p:sp>
      <p:sp>
        <p:nvSpPr>
          <p:cNvPr id="3" name="Content Placeholder 9">
            <a:extLst>
              <a:ext uri="{FF2B5EF4-FFF2-40B4-BE49-F238E27FC236}">
                <a16:creationId xmlns:a16="http://schemas.microsoft.com/office/drawing/2014/main" id="{00D87AB3-74E4-904E-A81F-89212245957A}"/>
              </a:ext>
            </a:extLst>
          </p:cNvPr>
          <p:cNvSpPr txBox="1">
            <a:spLocks/>
          </p:cNvSpPr>
          <p:nvPr/>
        </p:nvSpPr>
        <p:spPr>
          <a:xfrm>
            <a:off x="608572" y="1493134"/>
            <a:ext cx="6522152" cy="37011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1000"/>
              </a:spcAft>
              <a:buNone/>
            </a:pPr>
            <a:r>
              <a:rPr lang="en-US" sz="2800" b="1" dirty="0">
                <a:solidFill>
                  <a:srgbClr val="0D3168"/>
                </a:solidFill>
                <a:latin typeface="ITC Franklin Gothic Std Book" panose="020B0504030503020204" pitchFamily="34" charset="77"/>
              </a:rPr>
              <a:t>Brainstorm Activity </a:t>
            </a:r>
            <a:endParaRPr lang="en-US" sz="2800" dirty="0">
              <a:solidFill>
                <a:srgbClr val="0D3168"/>
              </a:solidFill>
              <a:latin typeface="ITC Franklin Gothic Std Book" panose="020B0504030503020204" pitchFamily="34" charset="77"/>
            </a:endParaRPr>
          </a:p>
          <a:p>
            <a:pPr marL="0" indent="0" algn="ctr">
              <a:spcBef>
                <a:spcPts val="0"/>
              </a:spcBef>
              <a:spcAft>
                <a:spcPts val="1000"/>
              </a:spcAft>
              <a:buNone/>
            </a:pPr>
            <a:r>
              <a:rPr lang="en-US" sz="2000" dirty="0">
                <a:solidFill>
                  <a:srgbClr val="0D3168"/>
                </a:solidFill>
                <a:latin typeface="ITC Franklin Gothic Std Book" panose="020B0504030503020204" pitchFamily="34" charset="77"/>
              </a:rPr>
              <a:t>20 minutes – Record ALL ideas!</a:t>
            </a:r>
          </a:p>
          <a:p>
            <a:pPr marL="0" indent="0" algn="ctr">
              <a:spcBef>
                <a:spcPts val="0"/>
              </a:spcBef>
              <a:spcAft>
                <a:spcPts val="1000"/>
              </a:spcAft>
              <a:buNone/>
            </a:pPr>
            <a:r>
              <a:rPr lang="en-US" sz="2400" dirty="0">
                <a:solidFill>
                  <a:srgbClr val="0D3168"/>
                </a:solidFill>
                <a:latin typeface="ITC Franklin Gothic Std Book" panose="020B0504030503020204" pitchFamily="34" charset="77"/>
              </a:rPr>
              <a:t>What </a:t>
            </a:r>
            <a:r>
              <a:rPr lang="en-US" sz="2400" u="sng" dirty="0">
                <a:solidFill>
                  <a:srgbClr val="0D3168"/>
                </a:solidFill>
                <a:latin typeface="ITC Franklin Gothic Std Book" panose="020B0504030503020204" pitchFamily="34" charset="77"/>
              </a:rPr>
              <a:t>information</a:t>
            </a:r>
            <a:r>
              <a:rPr lang="en-US" sz="2400" dirty="0">
                <a:solidFill>
                  <a:srgbClr val="0D3168"/>
                </a:solidFill>
                <a:latin typeface="ITC Franklin Gothic Std Book" panose="020B0504030503020204" pitchFamily="34" charset="77"/>
              </a:rPr>
              <a:t> and </a:t>
            </a:r>
            <a:r>
              <a:rPr lang="en-US" sz="2400" u="sng" dirty="0">
                <a:solidFill>
                  <a:srgbClr val="0D3168"/>
                </a:solidFill>
                <a:latin typeface="ITC Franklin Gothic Std Book" panose="020B0504030503020204" pitchFamily="34" charset="77"/>
              </a:rPr>
              <a:t>data</a:t>
            </a:r>
            <a:r>
              <a:rPr lang="en-US" sz="2400" dirty="0">
                <a:solidFill>
                  <a:srgbClr val="0D3168"/>
                </a:solidFill>
                <a:latin typeface="ITC Franklin Gothic Std Book" panose="020B0504030503020204" pitchFamily="34" charset="77"/>
              </a:rPr>
              <a:t> would be interesting to address the your project’s problem? </a:t>
            </a:r>
          </a:p>
          <a:p>
            <a:pPr marL="0" indent="0" algn="ctr">
              <a:spcBef>
                <a:spcPts val="0"/>
              </a:spcBef>
              <a:spcAft>
                <a:spcPts val="1000"/>
              </a:spcAft>
              <a:buNone/>
            </a:pPr>
            <a:r>
              <a:rPr lang="en-US" sz="2400" i="1" dirty="0">
                <a:solidFill>
                  <a:srgbClr val="0D3168"/>
                </a:solidFill>
                <a:latin typeface="ITC Franklin Gothic Std Book" panose="020B0504030503020204" pitchFamily="34" charset="77"/>
              </a:rPr>
              <a:t>What themes emerge when considering the problem statement? </a:t>
            </a:r>
          </a:p>
          <a:p>
            <a:pPr marL="0" indent="0" algn="ctr">
              <a:spcBef>
                <a:spcPts val="0"/>
              </a:spcBef>
              <a:spcAft>
                <a:spcPts val="1000"/>
              </a:spcAft>
              <a:buNone/>
            </a:pPr>
            <a:endParaRPr lang="en-US" sz="2400" i="1" dirty="0">
              <a:solidFill>
                <a:srgbClr val="0D3168"/>
              </a:solidFill>
              <a:latin typeface="ITC Franklin Gothic Std Book" panose="020B0504030503020204" pitchFamily="34" charset="77"/>
            </a:endParaRPr>
          </a:p>
          <a:p>
            <a:pPr marL="0" indent="0" algn="ctr">
              <a:spcBef>
                <a:spcPts val="0"/>
              </a:spcBef>
              <a:spcAft>
                <a:spcPts val="1000"/>
              </a:spcAft>
              <a:buNone/>
            </a:pPr>
            <a:r>
              <a:rPr lang="en-US" sz="2400" dirty="0">
                <a:solidFill>
                  <a:srgbClr val="C00000"/>
                </a:solidFill>
                <a:latin typeface="ITC Franklin Gothic Std Book" panose="020B0504030503020204" pitchFamily="34" charset="77"/>
              </a:rPr>
              <a:t>Goal: Wishlist of dataset ideas that would be informative to the project.</a:t>
            </a:r>
          </a:p>
        </p:txBody>
      </p:sp>
      <p:pic>
        <p:nvPicPr>
          <p:cNvPr id="5" name="Picture 4">
            <a:extLst>
              <a:ext uri="{FF2B5EF4-FFF2-40B4-BE49-F238E27FC236}">
                <a16:creationId xmlns:a16="http://schemas.microsoft.com/office/drawing/2014/main" id="{6A060711-2736-7241-B55B-98A0A9F075AA}"/>
              </a:ext>
            </a:extLst>
          </p:cNvPr>
          <p:cNvPicPr>
            <a:picLocks noChangeAspect="1"/>
          </p:cNvPicPr>
          <p:nvPr/>
        </p:nvPicPr>
        <p:blipFill rotWithShape="1">
          <a:blip r:embed="rId3"/>
          <a:srcRect b="2325"/>
          <a:stretch/>
        </p:blipFill>
        <p:spPr>
          <a:xfrm>
            <a:off x="7739296" y="-39007"/>
            <a:ext cx="4452703" cy="3342807"/>
          </a:xfrm>
          <a:prstGeom prst="rect">
            <a:avLst/>
          </a:prstGeom>
        </p:spPr>
      </p:pic>
      <p:pic>
        <p:nvPicPr>
          <p:cNvPr id="7" name="Picture 6">
            <a:extLst>
              <a:ext uri="{FF2B5EF4-FFF2-40B4-BE49-F238E27FC236}">
                <a16:creationId xmlns:a16="http://schemas.microsoft.com/office/drawing/2014/main" id="{2D4B6FC3-3202-6848-A0AE-3F3235928660}"/>
              </a:ext>
            </a:extLst>
          </p:cNvPr>
          <p:cNvPicPr>
            <a:picLocks noChangeAspect="1"/>
          </p:cNvPicPr>
          <p:nvPr/>
        </p:nvPicPr>
        <p:blipFill rotWithShape="1">
          <a:blip r:embed="rId4"/>
          <a:srcRect b="3551"/>
          <a:stretch/>
        </p:blipFill>
        <p:spPr>
          <a:xfrm>
            <a:off x="7739297" y="3279956"/>
            <a:ext cx="4452703" cy="3578044"/>
          </a:xfrm>
          <a:prstGeom prst="rect">
            <a:avLst/>
          </a:prstGeom>
        </p:spPr>
      </p:pic>
      <p:cxnSp>
        <p:nvCxnSpPr>
          <p:cNvPr id="9" name="Straight Connector 8">
            <a:extLst>
              <a:ext uri="{FF2B5EF4-FFF2-40B4-BE49-F238E27FC236}">
                <a16:creationId xmlns:a16="http://schemas.microsoft.com/office/drawing/2014/main" id="{25C05B0D-4D61-3945-AFB2-EECCB1F38BAB}"/>
              </a:ext>
            </a:extLst>
          </p:cNvPr>
          <p:cNvCxnSpPr>
            <a:cxnSpLocks/>
          </p:cNvCxnSpPr>
          <p:nvPr/>
        </p:nvCxnSpPr>
        <p:spPr>
          <a:xfrm>
            <a:off x="7702720" y="-39007"/>
            <a:ext cx="0" cy="6909968"/>
          </a:xfrm>
          <a:prstGeom prst="line">
            <a:avLst/>
          </a:prstGeom>
          <a:ln w="76200">
            <a:solidFill>
              <a:srgbClr val="002F6D"/>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24D616A-717B-DD41-8A88-6D3F1FF45AB4}"/>
              </a:ext>
            </a:extLst>
          </p:cNvPr>
          <p:cNvSpPr txBox="1"/>
          <p:nvPr/>
        </p:nvSpPr>
        <p:spPr>
          <a:xfrm>
            <a:off x="2754775" y="1493134"/>
            <a:ext cx="184731" cy="584775"/>
          </a:xfrm>
          <a:prstGeom prst="rect">
            <a:avLst/>
          </a:prstGeom>
          <a:noFill/>
        </p:spPr>
        <p:txBody>
          <a:bodyPr wrap="none" rtlCol="0">
            <a:spAutoFit/>
          </a:bodyPr>
          <a:lstStyle/>
          <a:p>
            <a:pPr algn="l"/>
            <a:endParaRPr lang="en-US" sz="3200" dirty="0">
              <a:solidFill>
                <a:srgbClr val="233E50"/>
              </a:solidFill>
              <a:latin typeface="ITC Franklin Gothic Std Book" panose="020B0504030503020204" pitchFamily="34" charset="0"/>
            </a:endParaRPr>
          </a:p>
        </p:txBody>
      </p:sp>
      <p:sp>
        <p:nvSpPr>
          <p:cNvPr id="11" name="Content Placeholder 9">
            <a:extLst>
              <a:ext uri="{FF2B5EF4-FFF2-40B4-BE49-F238E27FC236}">
                <a16:creationId xmlns:a16="http://schemas.microsoft.com/office/drawing/2014/main" id="{EEE41140-1A7C-4942-B96C-DEC3C56DE379}"/>
              </a:ext>
            </a:extLst>
          </p:cNvPr>
          <p:cNvSpPr txBox="1">
            <a:spLocks/>
          </p:cNvSpPr>
          <p:nvPr/>
        </p:nvSpPr>
        <p:spPr>
          <a:xfrm>
            <a:off x="785538" y="3386675"/>
            <a:ext cx="6522152" cy="194925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1000"/>
              </a:spcAft>
              <a:buNone/>
            </a:pPr>
            <a:endParaRPr lang="en-US" sz="2400" dirty="0">
              <a:solidFill>
                <a:srgbClr val="0D3168"/>
              </a:solidFill>
              <a:latin typeface="ITC Franklin Gothic Std Book" panose="020B0504030503020204" pitchFamily="34" charset="77"/>
            </a:endParaRPr>
          </a:p>
        </p:txBody>
      </p:sp>
    </p:spTree>
    <p:extLst>
      <p:ext uri="{BB962C8B-B14F-4D97-AF65-F5344CB8AC3E}">
        <p14:creationId xmlns:p14="http://schemas.microsoft.com/office/powerpoint/2010/main" val="1166495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E479F-4790-6B4F-A56D-31C43C33C306}"/>
              </a:ext>
            </a:extLst>
          </p:cNvPr>
          <p:cNvSpPr>
            <a:spLocks noGrp="1"/>
          </p:cNvSpPr>
          <p:nvPr>
            <p:ph type="title"/>
          </p:nvPr>
        </p:nvSpPr>
        <p:spPr>
          <a:xfrm>
            <a:off x="0" y="476337"/>
            <a:ext cx="7739296" cy="1143000"/>
          </a:xfrm>
        </p:spPr>
        <p:txBody>
          <a:bodyPr/>
          <a:lstStyle/>
          <a:p>
            <a:r>
              <a:rPr lang="en-US" dirty="0"/>
              <a:t>Data Discovery Exercise</a:t>
            </a:r>
          </a:p>
        </p:txBody>
      </p:sp>
      <p:pic>
        <p:nvPicPr>
          <p:cNvPr id="5" name="Picture 4">
            <a:extLst>
              <a:ext uri="{FF2B5EF4-FFF2-40B4-BE49-F238E27FC236}">
                <a16:creationId xmlns:a16="http://schemas.microsoft.com/office/drawing/2014/main" id="{6A060711-2736-7241-B55B-98A0A9F075AA}"/>
              </a:ext>
            </a:extLst>
          </p:cNvPr>
          <p:cNvPicPr>
            <a:picLocks noChangeAspect="1"/>
          </p:cNvPicPr>
          <p:nvPr/>
        </p:nvPicPr>
        <p:blipFill rotWithShape="1">
          <a:blip r:embed="rId3"/>
          <a:srcRect b="2325"/>
          <a:stretch/>
        </p:blipFill>
        <p:spPr>
          <a:xfrm>
            <a:off x="7739296" y="-39007"/>
            <a:ext cx="4452703" cy="3342807"/>
          </a:xfrm>
          <a:prstGeom prst="rect">
            <a:avLst/>
          </a:prstGeom>
        </p:spPr>
      </p:pic>
      <p:pic>
        <p:nvPicPr>
          <p:cNvPr id="7" name="Picture 6">
            <a:extLst>
              <a:ext uri="{FF2B5EF4-FFF2-40B4-BE49-F238E27FC236}">
                <a16:creationId xmlns:a16="http://schemas.microsoft.com/office/drawing/2014/main" id="{2D4B6FC3-3202-6848-A0AE-3F3235928660}"/>
              </a:ext>
            </a:extLst>
          </p:cNvPr>
          <p:cNvPicPr>
            <a:picLocks noChangeAspect="1"/>
          </p:cNvPicPr>
          <p:nvPr/>
        </p:nvPicPr>
        <p:blipFill rotWithShape="1">
          <a:blip r:embed="rId4"/>
          <a:srcRect b="3551"/>
          <a:stretch/>
        </p:blipFill>
        <p:spPr>
          <a:xfrm>
            <a:off x="7739297" y="3279956"/>
            <a:ext cx="4452703" cy="3578044"/>
          </a:xfrm>
          <a:prstGeom prst="rect">
            <a:avLst/>
          </a:prstGeom>
        </p:spPr>
      </p:pic>
      <p:cxnSp>
        <p:nvCxnSpPr>
          <p:cNvPr id="9" name="Straight Connector 8">
            <a:extLst>
              <a:ext uri="{FF2B5EF4-FFF2-40B4-BE49-F238E27FC236}">
                <a16:creationId xmlns:a16="http://schemas.microsoft.com/office/drawing/2014/main" id="{25C05B0D-4D61-3945-AFB2-EECCB1F38BAB}"/>
              </a:ext>
            </a:extLst>
          </p:cNvPr>
          <p:cNvCxnSpPr>
            <a:cxnSpLocks/>
          </p:cNvCxnSpPr>
          <p:nvPr/>
        </p:nvCxnSpPr>
        <p:spPr>
          <a:xfrm>
            <a:off x="7702720" y="-39007"/>
            <a:ext cx="0" cy="6909968"/>
          </a:xfrm>
          <a:prstGeom prst="line">
            <a:avLst/>
          </a:prstGeom>
          <a:ln w="76200">
            <a:solidFill>
              <a:srgbClr val="002F6D"/>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24D616A-717B-DD41-8A88-6D3F1FF45AB4}"/>
              </a:ext>
            </a:extLst>
          </p:cNvPr>
          <p:cNvSpPr txBox="1"/>
          <p:nvPr/>
        </p:nvSpPr>
        <p:spPr>
          <a:xfrm>
            <a:off x="2754775" y="1493134"/>
            <a:ext cx="184731" cy="584775"/>
          </a:xfrm>
          <a:prstGeom prst="rect">
            <a:avLst/>
          </a:prstGeom>
          <a:noFill/>
        </p:spPr>
        <p:txBody>
          <a:bodyPr wrap="none" rtlCol="0">
            <a:spAutoFit/>
          </a:bodyPr>
          <a:lstStyle/>
          <a:p>
            <a:pPr algn="l"/>
            <a:endParaRPr lang="en-US" sz="3200" dirty="0">
              <a:solidFill>
                <a:srgbClr val="233E50"/>
              </a:solidFill>
              <a:latin typeface="ITC Franklin Gothic Std Book" panose="020B0504030503020204" pitchFamily="34" charset="0"/>
            </a:endParaRPr>
          </a:p>
        </p:txBody>
      </p:sp>
      <p:sp>
        <p:nvSpPr>
          <p:cNvPr id="11" name="Content Placeholder 9">
            <a:extLst>
              <a:ext uri="{FF2B5EF4-FFF2-40B4-BE49-F238E27FC236}">
                <a16:creationId xmlns:a16="http://schemas.microsoft.com/office/drawing/2014/main" id="{EEE41140-1A7C-4942-B96C-DEC3C56DE379}"/>
              </a:ext>
            </a:extLst>
          </p:cNvPr>
          <p:cNvSpPr txBox="1">
            <a:spLocks/>
          </p:cNvSpPr>
          <p:nvPr/>
        </p:nvSpPr>
        <p:spPr>
          <a:xfrm>
            <a:off x="785538" y="3386675"/>
            <a:ext cx="6522152" cy="194925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1000"/>
              </a:spcAft>
              <a:buNone/>
            </a:pPr>
            <a:endParaRPr lang="en-US" sz="2400" dirty="0">
              <a:solidFill>
                <a:srgbClr val="0D3168"/>
              </a:solidFill>
              <a:latin typeface="ITC Franklin Gothic Std Book" panose="020B0504030503020204" pitchFamily="34" charset="77"/>
            </a:endParaRPr>
          </a:p>
        </p:txBody>
      </p:sp>
      <p:graphicFrame>
        <p:nvGraphicFramePr>
          <p:cNvPr id="4" name="Table 3">
            <a:extLst>
              <a:ext uri="{FF2B5EF4-FFF2-40B4-BE49-F238E27FC236}">
                <a16:creationId xmlns:a16="http://schemas.microsoft.com/office/drawing/2014/main" id="{107275A7-0ACB-B34B-B076-92D1F17567E6}"/>
              </a:ext>
            </a:extLst>
          </p:cNvPr>
          <p:cNvGraphicFramePr>
            <a:graphicFrameLocks noGrp="1"/>
          </p:cNvGraphicFramePr>
          <p:nvPr>
            <p:extLst>
              <p:ext uri="{D42A27DB-BD31-4B8C-83A1-F6EECF244321}">
                <p14:modId xmlns:p14="http://schemas.microsoft.com/office/powerpoint/2010/main" val="1613571493"/>
              </p:ext>
            </p:extLst>
          </p:nvPr>
        </p:nvGraphicFramePr>
        <p:xfrm>
          <a:off x="3517447" y="2137690"/>
          <a:ext cx="3826818" cy="3637971"/>
        </p:xfrm>
        <a:graphic>
          <a:graphicData uri="http://schemas.openxmlformats.org/drawingml/2006/table">
            <a:tbl>
              <a:tblPr firstRow="1" bandRow="1">
                <a:tableStyleId>{93296810-A885-4BE3-A3E7-6D5BEEA58F35}</a:tableStyleId>
              </a:tblPr>
              <a:tblGrid>
                <a:gridCol w="1504993">
                  <a:extLst>
                    <a:ext uri="{9D8B030D-6E8A-4147-A177-3AD203B41FA5}">
                      <a16:colId xmlns:a16="http://schemas.microsoft.com/office/drawing/2014/main" val="2896140309"/>
                    </a:ext>
                  </a:extLst>
                </a:gridCol>
                <a:gridCol w="2321825">
                  <a:extLst>
                    <a:ext uri="{9D8B030D-6E8A-4147-A177-3AD203B41FA5}">
                      <a16:colId xmlns:a16="http://schemas.microsoft.com/office/drawing/2014/main" val="2212399009"/>
                    </a:ext>
                  </a:extLst>
                </a:gridCol>
              </a:tblGrid>
              <a:tr h="363579">
                <a:tc>
                  <a:txBody>
                    <a:bodyPr/>
                    <a:lstStyle/>
                    <a:p>
                      <a:r>
                        <a:rPr lang="en-US" dirty="0">
                          <a:latin typeface="ITC Franklin Gothic Std Book" panose="020B0504030503020204" pitchFamily="34" charset="77"/>
                        </a:rPr>
                        <a:t>Domain</a:t>
                      </a:r>
                    </a:p>
                  </a:txBody>
                  <a:tcPr anchor="ctr">
                    <a:solidFill>
                      <a:srgbClr val="002F6D"/>
                    </a:solidFill>
                  </a:tcPr>
                </a:tc>
                <a:tc>
                  <a:txBody>
                    <a:bodyPr/>
                    <a:lstStyle/>
                    <a:p>
                      <a:r>
                        <a:rPr lang="en-US" dirty="0">
                          <a:latin typeface="ITC Franklin Gothic Std Book" panose="020B0504030503020204" pitchFamily="34" charset="77"/>
                        </a:rPr>
                        <a:t>Dataset Idea</a:t>
                      </a:r>
                    </a:p>
                  </a:txBody>
                  <a:tcPr anchor="ctr">
                    <a:solidFill>
                      <a:srgbClr val="002F6D"/>
                    </a:solidFill>
                  </a:tcPr>
                </a:tc>
                <a:extLst>
                  <a:ext uri="{0D108BD9-81ED-4DB2-BD59-A6C34878D82A}">
                    <a16:rowId xmlns:a16="http://schemas.microsoft.com/office/drawing/2014/main" val="947104709"/>
                  </a:ext>
                </a:extLst>
              </a:tr>
              <a:tr h="363579">
                <a:tc>
                  <a:txBody>
                    <a:bodyPr/>
                    <a:lstStyle/>
                    <a:p>
                      <a:endParaRPr lang="en-US" sz="1200" dirty="0">
                        <a:latin typeface="ITC Franklin Gothic Std Book" panose="020B0504030503020204" pitchFamily="34" charset="77"/>
                      </a:endParaRPr>
                    </a:p>
                  </a:txBody>
                  <a:tcPr/>
                </a:tc>
                <a:tc>
                  <a:txBody>
                    <a:bodyPr/>
                    <a:lstStyle/>
                    <a:p>
                      <a:endParaRPr lang="en-US" sz="1200" dirty="0">
                        <a:latin typeface="ITC Franklin Gothic Std Book" panose="020B0504030503020204" pitchFamily="34" charset="77"/>
                      </a:endParaRPr>
                    </a:p>
                  </a:txBody>
                  <a:tcPr/>
                </a:tc>
                <a:extLst>
                  <a:ext uri="{0D108BD9-81ED-4DB2-BD59-A6C34878D82A}">
                    <a16:rowId xmlns:a16="http://schemas.microsoft.com/office/drawing/2014/main" val="1242157377"/>
                  </a:ext>
                </a:extLst>
              </a:tr>
              <a:tr h="363579">
                <a:tc>
                  <a:txBody>
                    <a:bodyPr/>
                    <a:lstStyle/>
                    <a:p>
                      <a:endParaRPr lang="en-US" sz="1200" dirty="0">
                        <a:latin typeface="ITC Franklin Gothic Std Book" panose="020B0504030503020204" pitchFamily="34" charset="77"/>
                      </a:endParaRPr>
                    </a:p>
                  </a:txBody>
                  <a:tcPr/>
                </a:tc>
                <a:tc>
                  <a:txBody>
                    <a:bodyPr/>
                    <a:lstStyle/>
                    <a:p>
                      <a:endParaRPr lang="en-US" sz="1200" dirty="0">
                        <a:latin typeface="ITC Franklin Gothic Std Book" panose="020B0504030503020204" pitchFamily="34" charset="77"/>
                      </a:endParaRPr>
                    </a:p>
                  </a:txBody>
                  <a:tcPr/>
                </a:tc>
                <a:extLst>
                  <a:ext uri="{0D108BD9-81ED-4DB2-BD59-A6C34878D82A}">
                    <a16:rowId xmlns:a16="http://schemas.microsoft.com/office/drawing/2014/main" val="1301690864"/>
                  </a:ext>
                </a:extLst>
              </a:tr>
              <a:tr h="363579">
                <a:tc>
                  <a:txBody>
                    <a:bodyPr/>
                    <a:lstStyle/>
                    <a:p>
                      <a:endParaRPr lang="en-US" sz="1200">
                        <a:latin typeface="ITC Franklin Gothic Std Book" panose="020B0504030503020204" pitchFamily="34" charset="77"/>
                      </a:endParaRPr>
                    </a:p>
                  </a:txBody>
                  <a:tcPr/>
                </a:tc>
                <a:tc>
                  <a:txBody>
                    <a:bodyPr/>
                    <a:lstStyle/>
                    <a:p>
                      <a:endParaRPr lang="en-US" sz="1200" dirty="0">
                        <a:latin typeface="ITC Franklin Gothic Std Book" panose="020B0504030503020204" pitchFamily="34" charset="77"/>
                      </a:endParaRPr>
                    </a:p>
                  </a:txBody>
                  <a:tcPr/>
                </a:tc>
                <a:extLst>
                  <a:ext uri="{0D108BD9-81ED-4DB2-BD59-A6C34878D82A}">
                    <a16:rowId xmlns:a16="http://schemas.microsoft.com/office/drawing/2014/main" val="3126886712"/>
                  </a:ext>
                </a:extLst>
              </a:tr>
              <a:tr h="363579">
                <a:tc>
                  <a:txBody>
                    <a:bodyPr/>
                    <a:lstStyle/>
                    <a:p>
                      <a:endParaRPr lang="en-US" sz="1200">
                        <a:latin typeface="ITC Franklin Gothic Std Book" panose="020B0504030503020204" pitchFamily="34" charset="77"/>
                      </a:endParaRPr>
                    </a:p>
                  </a:txBody>
                  <a:tcPr/>
                </a:tc>
                <a:tc>
                  <a:txBody>
                    <a:bodyPr/>
                    <a:lstStyle/>
                    <a:p>
                      <a:endParaRPr lang="en-US" sz="1200" dirty="0">
                        <a:latin typeface="ITC Franklin Gothic Std Book" panose="020B0504030503020204" pitchFamily="34" charset="77"/>
                      </a:endParaRPr>
                    </a:p>
                  </a:txBody>
                  <a:tcPr/>
                </a:tc>
                <a:extLst>
                  <a:ext uri="{0D108BD9-81ED-4DB2-BD59-A6C34878D82A}">
                    <a16:rowId xmlns:a16="http://schemas.microsoft.com/office/drawing/2014/main" val="2046945762"/>
                  </a:ext>
                </a:extLst>
              </a:tr>
              <a:tr h="363579">
                <a:tc>
                  <a:txBody>
                    <a:bodyPr/>
                    <a:lstStyle/>
                    <a:p>
                      <a:endParaRPr lang="en-US" sz="1200">
                        <a:latin typeface="ITC Franklin Gothic Std Book" panose="020B0504030503020204" pitchFamily="34" charset="77"/>
                      </a:endParaRPr>
                    </a:p>
                  </a:txBody>
                  <a:tcPr/>
                </a:tc>
                <a:tc>
                  <a:txBody>
                    <a:bodyPr/>
                    <a:lstStyle/>
                    <a:p>
                      <a:endParaRPr lang="en-US" sz="1200" dirty="0">
                        <a:latin typeface="ITC Franklin Gothic Std Book" panose="020B0504030503020204" pitchFamily="34" charset="77"/>
                      </a:endParaRPr>
                    </a:p>
                  </a:txBody>
                  <a:tcPr/>
                </a:tc>
                <a:extLst>
                  <a:ext uri="{0D108BD9-81ED-4DB2-BD59-A6C34878D82A}">
                    <a16:rowId xmlns:a16="http://schemas.microsoft.com/office/drawing/2014/main" val="2671047534"/>
                  </a:ext>
                </a:extLst>
              </a:tr>
              <a:tr h="363579">
                <a:tc>
                  <a:txBody>
                    <a:bodyPr/>
                    <a:lstStyle/>
                    <a:p>
                      <a:endParaRPr lang="en-US" sz="1200">
                        <a:latin typeface="ITC Franklin Gothic Std Book" panose="020B0504030503020204" pitchFamily="34" charset="77"/>
                      </a:endParaRPr>
                    </a:p>
                  </a:txBody>
                  <a:tcPr/>
                </a:tc>
                <a:tc>
                  <a:txBody>
                    <a:bodyPr/>
                    <a:lstStyle/>
                    <a:p>
                      <a:endParaRPr lang="en-US" sz="1200" dirty="0">
                        <a:latin typeface="ITC Franklin Gothic Std Book" panose="020B0504030503020204" pitchFamily="34" charset="77"/>
                      </a:endParaRPr>
                    </a:p>
                  </a:txBody>
                  <a:tcPr/>
                </a:tc>
                <a:extLst>
                  <a:ext uri="{0D108BD9-81ED-4DB2-BD59-A6C34878D82A}">
                    <a16:rowId xmlns:a16="http://schemas.microsoft.com/office/drawing/2014/main" val="1127289489"/>
                  </a:ext>
                </a:extLst>
              </a:tr>
              <a:tr h="363579">
                <a:tc>
                  <a:txBody>
                    <a:bodyPr/>
                    <a:lstStyle/>
                    <a:p>
                      <a:endParaRPr lang="en-US" sz="1200" dirty="0">
                        <a:latin typeface="ITC Franklin Gothic Std Book" panose="020B0504030503020204" pitchFamily="34" charset="77"/>
                      </a:endParaRPr>
                    </a:p>
                  </a:txBody>
                  <a:tcPr/>
                </a:tc>
                <a:tc>
                  <a:txBody>
                    <a:bodyPr/>
                    <a:lstStyle/>
                    <a:p>
                      <a:endParaRPr lang="en-US" sz="1200" dirty="0">
                        <a:latin typeface="ITC Franklin Gothic Std Book" panose="020B0504030503020204" pitchFamily="34" charset="77"/>
                      </a:endParaRPr>
                    </a:p>
                  </a:txBody>
                  <a:tcPr/>
                </a:tc>
                <a:extLst>
                  <a:ext uri="{0D108BD9-81ED-4DB2-BD59-A6C34878D82A}">
                    <a16:rowId xmlns:a16="http://schemas.microsoft.com/office/drawing/2014/main" val="3242290878"/>
                  </a:ext>
                </a:extLst>
              </a:tr>
              <a:tr h="363579">
                <a:tc>
                  <a:txBody>
                    <a:bodyPr/>
                    <a:lstStyle/>
                    <a:p>
                      <a:endParaRPr lang="en-US" sz="1200">
                        <a:latin typeface="ITC Franklin Gothic Std Book" panose="020B0504030503020204" pitchFamily="34" charset="77"/>
                      </a:endParaRPr>
                    </a:p>
                  </a:txBody>
                  <a:tcPr/>
                </a:tc>
                <a:tc>
                  <a:txBody>
                    <a:bodyPr/>
                    <a:lstStyle/>
                    <a:p>
                      <a:endParaRPr lang="en-US" sz="1200" dirty="0">
                        <a:latin typeface="ITC Franklin Gothic Std Book" panose="020B0504030503020204" pitchFamily="34" charset="77"/>
                      </a:endParaRPr>
                    </a:p>
                  </a:txBody>
                  <a:tcPr/>
                </a:tc>
                <a:extLst>
                  <a:ext uri="{0D108BD9-81ED-4DB2-BD59-A6C34878D82A}">
                    <a16:rowId xmlns:a16="http://schemas.microsoft.com/office/drawing/2014/main" val="1650745377"/>
                  </a:ext>
                </a:extLst>
              </a:tr>
              <a:tr h="363579">
                <a:tc>
                  <a:txBody>
                    <a:bodyPr/>
                    <a:lstStyle/>
                    <a:p>
                      <a:endParaRPr lang="en-US" sz="1200" dirty="0">
                        <a:latin typeface="ITC Franklin Gothic Std Book" panose="020B0504030503020204" pitchFamily="34" charset="77"/>
                      </a:endParaRPr>
                    </a:p>
                  </a:txBody>
                  <a:tcPr/>
                </a:tc>
                <a:tc>
                  <a:txBody>
                    <a:bodyPr/>
                    <a:lstStyle/>
                    <a:p>
                      <a:endParaRPr lang="en-US" sz="1200" dirty="0">
                        <a:latin typeface="ITC Franklin Gothic Std Book" panose="020B0504030503020204" pitchFamily="34" charset="77"/>
                      </a:endParaRPr>
                    </a:p>
                  </a:txBody>
                  <a:tcPr/>
                </a:tc>
                <a:extLst>
                  <a:ext uri="{0D108BD9-81ED-4DB2-BD59-A6C34878D82A}">
                    <a16:rowId xmlns:a16="http://schemas.microsoft.com/office/drawing/2014/main" val="4038303801"/>
                  </a:ext>
                </a:extLst>
              </a:tr>
            </a:tbl>
          </a:graphicData>
        </a:graphic>
      </p:graphicFrame>
      <p:sp>
        <p:nvSpPr>
          <p:cNvPr id="12" name="Content Placeholder 9">
            <a:extLst>
              <a:ext uri="{FF2B5EF4-FFF2-40B4-BE49-F238E27FC236}">
                <a16:creationId xmlns:a16="http://schemas.microsoft.com/office/drawing/2014/main" id="{225D1B7B-52F6-8443-8F2F-7DCDB31C3521}"/>
              </a:ext>
            </a:extLst>
          </p:cNvPr>
          <p:cNvSpPr txBox="1">
            <a:spLocks/>
          </p:cNvSpPr>
          <p:nvPr/>
        </p:nvSpPr>
        <p:spPr>
          <a:xfrm>
            <a:off x="630953" y="1371760"/>
            <a:ext cx="6440814" cy="49515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1000"/>
              </a:spcAft>
              <a:buNone/>
            </a:pPr>
            <a:r>
              <a:rPr lang="en-US" sz="2800" b="1" dirty="0">
                <a:solidFill>
                  <a:srgbClr val="0D3168"/>
                </a:solidFill>
                <a:latin typeface="ITC Franklin Gothic Std Book" panose="020B0504030503020204" pitchFamily="34" charset="77"/>
              </a:rPr>
              <a:t>Discussion </a:t>
            </a:r>
            <a:endParaRPr lang="en-US" sz="2800" dirty="0">
              <a:solidFill>
                <a:srgbClr val="0D3168"/>
              </a:solidFill>
              <a:latin typeface="ITC Franklin Gothic Std Book" panose="020B0504030503020204" pitchFamily="34" charset="77"/>
            </a:endParaRPr>
          </a:p>
        </p:txBody>
      </p:sp>
      <p:pic>
        <p:nvPicPr>
          <p:cNvPr id="21" name="Picture 20">
            <a:extLst>
              <a:ext uri="{FF2B5EF4-FFF2-40B4-BE49-F238E27FC236}">
                <a16:creationId xmlns:a16="http://schemas.microsoft.com/office/drawing/2014/main" id="{8FCB060C-7ABF-5C40-9AA3-DCBCD0166856}"/>
              </a:ext>
            </a:extLst>
          </p:cNvPr>
          <p:cNvPicPr>
            <a:picLocks noChangeAspect="1"/>
          </p:cNvPicPr>
          <p:nvPr/>
        </p:nvPicPr>
        <p:blipFill>
          <a:blip r:embed="rId5"/>
          <a:stretch>
            <a:fillRect/>
          </a:stretch>
        </p:blipFill>
        <p:spPr>
          <a:xfrm>
            <a:off x="500551" y="2303271"/>
            <a:ext cx="2780687" cy="3032659"/>
          </a:xfrm>
          <a:prstGeom prst="rect">
            <a:avLst/>
          </a:prstGeom>
        </p:spPr>
      </p:pic>
    </p:spTree>
    <p:extLst>
      <p:ext uri="{BB962C8B-B14F-4D97-AF65-F5344CB8AC3E}">
        <p14:creationId xmlns:p14="http://schemas.microsoft.com/office/powerpoint/2010/main" val="815738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Which data matches our needs?</a:t>
            </a:r>
            <a:br>
              <a:rPr lang="en-US" dirty="0"/>
            </a:br>
            <a:r>
              <a:rPr lang="en-US" sz="2000" dirty="0"/>
              <a:t>Example Census Data Inventory</a:t>
            </a:r>
            <a:endParaRPr lang="en-US" dirty="0"/>
          </a:p>
        </p:txBody>
      </p:sp>
      <p:graphicFrame>
        <p:nvGraphicFramePr>
          <p:cNvPr id="4" name="Content Placeholder 4">
            <a:extLst>
              <a:ext uri="{FF2B5EF4-FFF2-40B4-BE49-F238E27FC236}">
                <a16:creationId xmlns:a16="http://schemas.microsoft.com/office/drawing/2014/main" id="{A3A1AED2-4370-8F47-8FBD-A32C3BC2563A}"/>
              </a:ext>
            </a:extLst>
          </p:cNvPr>
          <p:cNvGraphicFramePr>
            <a:graphicFrameLocks/>
          </p:cNvGraphicFramePr>
          <p:nvPr>
            <p:extLst>
              <p:ext uri="{D42A27DB-BD31-4B8C-83A1-F6EECF244321}">
                <p14:modId xmlns:p14="http://schemas.microsoft.com/office/powerpoint/2010/main" val="1054026293"/>
              </p:ext>
            </p:extLst>
          </p:nvPr>
        </p:nvGraphicFramePr>
        <p:xfrm>
          <a:off x="642997" y="1307891"/>
          <a:ext cx="10972799" cy="4514648"/>
        </p:xfrm>
        <a:graphic>
          <a:graphicData uri="http://schemas.openxmlformats.org/drawingml/2006/table">
            <a:tbl>
              <a:tblPr firstRow="1" bandRow="1">
                <a:tableStyleId>{93296810-A885-4BE3-A3E7-6D5BEEA58F35}</a:tableStyleId>
              </a:tblPr>
              <a:tblGrid>
                <a:gridCol w="4948581">
                  <a:extLst>
                    <a:ext uri="{9D8B030D-6E8A-4147-A177-3AD203B41FA5}">
                      <a16:colId xmlns:a16="http://schemas.microsoft.com/office/drawing/2014/main" val="20000"/>
                    </a:ext>
                  </a:extLst>
                </a:gridCol>
                <a:gridCol w="3012109">
                  <a:extLst>
                    <a:ext uri="{9D8B030D-6E8A-4147-A177-3AD203B41FA5}">
                      <a16:colId xmlns:a16="http://schemas.microsoft.com/office/drawing/2014/main" val="20001"/>
                    </a:ext>
                  </a:extLst>
                </a:gridCol>
                <a:gridCol w="3012109">
                  <a:extLst>
                    <a:ext uri="{9D8B030D-6E8A-4147-A177-3AD203B41FA5}">
                      <a16:colId xmlns:a16="http://schemas.microsoft.com/office/drawing/2014/main" val="2084405521"/>
                    </a:ext>
                  </a:extLst>
                </a:gridCol>
              </a:tblGrid>
              <a:tr h="400988">
                <a:tc>
                  <a:txBody>
                    <a:bodyPr/>
                    <a:lstStyle/>
                    <a:p>
                      <a:pPr marL="338138" indent="0" algn="ctr">
                        <a:spcBef>
                          <a:spcPts val="0"/>
                        </a:spcBef>
                        <a:buNone/>
                      </a:pPr>
                      <a:r>
                        <a:rPr lang="en-US" sz="2000" dirty="0">
                          <a:latin typeface="ITC Franklin Gothic Std Book" panose="020B0504030503020204" pitchFamily="34" charset="77"/>
                        </a:rPr>
                        <a:t>Inventory Questions</a:t>
                      </a:r>
                      <a:endParaRPr lang="en-US" sz="2000" dirty="0">
                        <a:latin typeface="ITC Franklin Gothic Std Book" panose="020B0504030503020204" pitchFamily="34" charset="77"/>
                        <a:cs typeface="Gill Sans Light"/>
                      </a:endParaRPr>
                    </a:p>
                  </a:txBody>
                  <a:tcPr marL="68580" marR="68580" marT="34290" marB="34290">
                    <a:solidFill>
                      <a:srgbClr val="E36C08"/>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latin typeface="ITC Franklin Gothic Std Book" panose="020B0504030503020204" pitchFamily="34" charset="77"/>
                        </a:rPr>
                        <a:t>Data Source</a:t>
                      </a:r>
                      <a:endParaRPr lang="en-US" sz="2000" strike="sngStrike" dirty="0">
                        <a:solidFill>
                          <a:srgbClr val="FF0000"/>
                        </a:solidFill>
                        <a:latin typeface="ITC Franklin Gothic Std Book" panose="020B0504030503020204" pitchFamily="34" charset="77"/>
                        <a:cs typeface="Gill Sans Light"/>
                      </a:endParaRPr>
                    </a:p>
                  </a:txBody>
                  <a:tcPr marL="68580" marR="68580" marT="34290" marB="34290">
                    <a:solidFill>
                      <a:srgbClr val="E36C08"/>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strike="noStrike" dirty="0">
                          <a:latin typeface="ITC Franklin Gothic Std Book" panose="020B0504030503020204" pitchFamily="34" charset="77"/>
                        </a:rPr>
                        <a:t>Keep or Shelve?</a:t>
                      </a:r>
                      <a:endParaRPr lang="en-US" sz="2000" strike="noStrike" dirty="0">
                        <a:solidFill>
                          <a:schemeClr val="bg1"/>
                        </a:solidFill>
                        <a:latin typeface="ITC Franklin Gothic Std Book" panose="020B0504030503020204" pitchFamily="34" charset="77"/>
                        <a:cs typeface="Gill Sans Light"/>
                      </a:endParaRPr>
                    </a:p>
                  </a:txBody>
                  <a:tcPr marL="68580" marR="68580" marT="34290" marB="34290">
                    <a:solidFill>
                      <a:srgbClr val="E36C08"/>
                    </a:solidFill>
                  </a:tcPr>
                </a:tc>
                <a:extLst>
                  <a:ext uri="{0D108BD9-81ED-4DB2-BD59-A6C34878D82A}">
                    <a16:rowId xmlns:a16="http://schemas.microsoft.com/office/drawing/2014/main" val="10000"/>
                  </a:ext>
                </a:extLst>
              </a:tr>
              <a:tr h="841502">
                <a:tc>
                  <a:txBody>
                    <a:bodyPr/>
                    <a:lstStyle/>
                    <a:p>
                      <a:pPr marL="0" lvl="1" indent="0">
                        <a:spcBef>
                          <a:spcPts val="0"/>
                        </a:spcBef>
                        <a:buFont typeface="+mj-lt"/>
                        <a:buNone/>
                      </a:pPr>
                      <a:r>
                        <a:rPr lang="en-US" sz="2000" dirty="0">
                          <a:latin typeface="ITC Franklin Gothic Std Book" panose="020B0504030503020204" pitchFamily="34" charset="77"/>
                        </a:rPr>
                        <a:t>Are the data collected opinion-based (e.g., people’s attitudes, preferences, etc.)? </a:t>
                      </a:r>
                      <a:endParaRPr lang="en-US" sz="2000" dirty="0">
                        <a:solidFill>
                          <a:srgbClr val="FF0000"/>
                        </a:solidFill>
                        <a:latin typeface="ITC Franklin Gothic Std Book" panose="020B0504030503020204" pitchFamily="34" charset="77"/>
                        <a:cs typeface="Gill Sans Light"/>
                      </a:endParaRPr>
                    </a:p>
                  </a:txBody>
                  <a:tcPr marL="68580" marR="68580" marT="34290" marB="34290"/>
                </a:tc>
                <a:tc>
                  <a:txBody>
                    <a:bodyPr/>
                    <a:lstStyle/>
                    <a:p>
                      <a:pPr algn="ctr"/>
                      <a:r>
                        <a:rPr lang="en-US" sz="2000" dirty="0">
                          <a:latin typeface="ITC Franklin Gothic Std Book" panose="020B0504030503020204" pitchFamily="34" charset="77"/>
                        </a:rPr>
                        <a:t>No</a:t>
                      </a: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tc>
                <a:tc rowSpan="7">
                  <a:txBody>
                    <a:bodyPr/>
                    <a:lstStyle/>
                    <a:p>
                      <a:pPr algn="ctr"/>
                      <a:r>
                        <a:rPr lang="en-US" sz="2000" dirty="0">
                          <a:latin typeface="ITC Franklin Gothic Std Book" panose="020B0504030503020204" pitchFamily="34" charset="77"/>
                        </a:rPr>
                        <a:t>Keep</a:t>
                      </a: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tc>
                <a:extLst>
                  <a:ext uri="{0D108BD9-81ED-4DB2-BD59-A6C34878D82A}">
                    <a16:rowId xmlns:a16="http://schemas.microsoft.com/office/drawing/2014/main" val="10001"/>
                  </a:ext>
                </a:extLst>
              </a:tr>
              <a:tr h="655399">
                <a:tc>
                  <a:txBody>
                    <a:bodyPr/>
                    <a:lstStyle/>
                    <a:p>
                      <a:pPr marL="0" marR="0" lvl="1" indent="0" algn="l" defTabSz="457200" rtl="0" eaLnBrk="1" fontAlgn="auto" latinLnBrk="0" hangingPunct="1">
                        <a:lnSpc>
                          <a:spcPct val="100000"/>
                        </a:lnSpc>
                        <a:spcBef>
                          <a:spcPts val="0"/>
                        </a:spcBef>
                        <a:spcAft>
                          <a:spcPts val="0"/>
                        </a:spcAft>
                        <a:buClrTx/>
                        <a:buSzTx/>
                        <a:buFont typeface="+mj-lt"/>
                        <a:buNone/>
                        <a:tabLst/>
                        <a:defRPr/>
                      </a:pPr>
                      <a:r>
                        <a:rPr lang="en-US" sz="2000" dirty="0">
                          <a:latin typeface="ITC Franklin Gothic Std Book" panose="020B0504030503020204" pitchFamily="34" charset="77"/>
                        </a:rPr>
                        <a:t>Are the data collection recurring (must be collected at least annually)?  </a:t>
                      </a:r>
                      <a:endParaRPr lang="en-US" sz="2000" dirty="0">
                        <a:solidFill>
                          <a:srgbClr val="FF0000"/>
                        </a:solidFill>
                        <a:latin typeface="ITC Franklin Gothic Std Book" panose="020B0504030503020204" pitchFamily="34" charset="77"/>
                        <a:cs typeface="Gill Sans Light"/>
                      </a:endParaRPr>
                    </a:p>
                  </a:txBody>
                  <a:tcPr marL="68580" marR="68580" marT="34290" marB="34290"/>
                </a:tc>
                <a:tc>
                  <a:txBody>
                    <a:bodyPr/>
                    <a:lstStyle/>
                    <a:p>
                      <a:pPr algn="ctr"/>
                      <a:r>
                        <a:rPr lang="en-US" sz="2000" dirty="0">
                          <a:latin typeface="ITC Franklin Gothic Std Book" panose="020B0504030503020204" pitchFamily="34" charset="77"/>
                        </a:rPr>
                        <a:t>Yes</a:t>
                      </a: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tc>
                <a:tc vMerge="1">
                  <a:txBody>
                    <a:bodyPr/>
                    <a:lstStyle/>
                    <a:p>
                      <a:pPr algn="ct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lnR w="19050" cap="flat" cmpd="sng" algn="ctr">
                      <a:solidFill>
                        <a:srgbClr val="800000"/>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432119">
                <a:tc>
                  <a:txBody>
                    <a:bodyPr/>
                    <a:lstStyle/>
                    <a:p>
                      <a:pPr marL="0" lvl="1" indent="0">
                        <a:spcBef>
                          <a:spcPts val="0"/>
                        </a:spcBef>
                        <a:buFont typeface="+mj-lt"/>
                        <a:buNone/>
                      </a:pPr>
                      <a:r>
                        <a:rPr lang="en-US" sz="2000" dirty="0">
                          <a:latin typeface="ITC Franklin Gothic Std Book" panose="020B0504030503020204" pitchFamily="34" charset="77"/>
                        </a:rPr>
                        <a:t>Are there data available for 2013? </a:t>
                      </a:r>
                      <a:endParaRPr lang="en-US" sz="2000" b="1" u="sng" dirty="0">
                        <a:solidFill>
                          <a:srgbClr val="FF0000"/>
                        </a:solidFill>
                        <a:latin typeface="ITC Franklin Gothic Std Book" panose="020B0504030503020204" pitchFamily="34" charset="77"/>
                        <a:cs typeface="Gill Sans Light"/>
                      </a:endParaRPr>
                    </a:p>
                  </a:txBody>
                  <a:tcPr marL="68580" marR="68580" marT="34290" marB="34290"/>
                </a:tc>
                <a:tc>
                  <a:txBody>
                    <a:bodyPr/>
                    <a:lstStyle/>
                    <a:p>
                      <a:pPr algn="ctr"/>
                      <a:r>
                        <a:rPr lang="en-US" sz="2000" dirty="0">
                          <a:latin typeface="ITC Franklin Gothic Std Book" panose="020B0504030503020204" pitchFamily="34" charset="77"/>
                        </a:rPr>
                        <a:t>Yes</a:t>
                      </a: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tc>
                <a:tc vMerge="1">
                  <a:txBody>
                    <a:bodyPr/>
                    <a:lstStyle/>
                    <a:p>
                      <a:pPr algn="ct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lnR w="19050" cap="flat" cmpd="sng" algn="ctr">
                      <a:solidFill>
                        <a:srgbClr val="800000"/>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655399">
                <a:tc>
                  <a:txBody>
                    <a:bodyPr/>
                    <a:lstStyle/>
                    <a:p>
                      <a:pPr marL="0" lvl="1" indent="0">
                        <a:spcBef>
                          <a:spcPts val="0"/>
                        </a:spcBef>
                        <a:buFont typeface="+mj-lt"/>
                        <a:buNone/>
                      </a:pPr>
                      <a:r>
                        <a:rPr lang="en-US" sz="2000" dirty="0">
                          <a:latin typeface="ITC Franklin Gothic Std Book" panose="020B0504030503020204" pitchFamily="34" charset="77"/>
                        </a:rPr>
                        <a:t>For Education: Are the data collected at least at the school level? </a:t>
                      </a:r>
                      <a:endParaRPr lang="en-US" sz="2000" dirty="0">
                        <a:solidFill>
                          <a:srgbClr val="FF0000"/>
                        </a:solidFill>
                        <a:latin typeface="ITC Franklin Gothic Std Book" panose="020B0504030503020204" pitchFamily="34" charset="77"/>
                        <a:cs typeface="Gill Sans Light"/>
                      </a:endParaRPr>
                    </a:p>
                  </a:txBody>
                  <a:tcPr marL="68580" marR="68580" marT="34290" marB="34290"/>
                </a:tc>
                <a:tc>
                  <a:txBody>
                    <a:bodyPr/>
                    <a:lstStyle/>
                    <a:p>
                      <a:pPr algn="ctr"/>
                      <a:r>
                        <a:rPr lang="en-US" sz="2000" dirty="0">
                          <a:latin typeface="ITC Franklin Gothic Std Book" panose="020B0504030503020204" pitchFamily="34" charset="77"/>
                        </a:rPr>
                        <a:t>Yes</a:t>
                      </a: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tc>
                <a:tc vMerge="1">
                  <a:txBody>
                    <a:bodyPr/>
                    <a:lstStyle/>
                    <a:p>
                      <a:pPr algn="ct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lnR w="19050" cap="flat" cmpd="sng" algn="ctr">
                      <a:solidFill>
                        <a:srgbClr val="800000"/>
                      </a:solidFill>
                      <a:prstDash val="solid"/>
                      <a:round/>
                      <a:headEnd type="none" w="med" len="med"/>
                      <a:tailEnd type="none" w="med" len="med"/>
                    </a:lnR>
                    <a:solidFill>
                      <a:schemeClr val="bg1"/>
                    </a:solidFill>
                  </a:tcPr>
                </a:tc>
                <a:extLst>
                  <a:ext uri="{0D108BD9-81ED-4DB2-BD59-A6C34878D82A}">
                    <a16:rowId xmlns:a16="http://schemas.microsoft.com/office/drawing/2014/main" val="10004"/>
                  </a:ext>
                </a:extLst>
              </a:tr>
              <a:tr h="655399">
                <a:tc>
                  <a:txBody>
                    <a:bodyPr/>
                    <a:lstStyle/>
                    <a:p>
                      <a:pPr marL="0" lvl="1" indent="0">
                        <a:spcBef>
                          <a:spcPts val="0"/>
                        </a:spcBef>
                        <a:buFont typeface="+mj-lt"/>
                        <a:buNone/>
                      </a:pPr>
                      <a:r>
                        <a:rPr lang="en-US" sz="2000" dirty="0">
                          <a:latin typeface="ITC Franklin Gothic Std Book" panose="020B0504030503020204" pitchFamily="34" charset="77"/>
                        </a:rPr>
                        <a:t>For Housing: Are the data collected at the property or housing unit level? </a:t>
                      </a:r>
                      <a:endParaRPr lang="en-US" sz="2000" dirty="0">
                        <a:solidFill>
                          <a:srgbClr val="FF0000"/>
                        </a:solidFill>
                        <a:latin typeface="ITC Franklin Gothic Std Book" panose="020B0504030503020204" pitchFamily="34" charset="77"/>
                        <a:cs typeface="Gill Sans Light"/>
                      </a:endParaRPr>
                    </a:p>
                  </a:txBody>
                  <a:tcPr marL="68580" marR="68580" marT="34290" marB="34290"/>
                </a:tc>
                <a:tc>
                  <a:txBody>
                    <a:bodyPr/>
                    <a:lstStyle/>
                    <a:p>
                      <a:pPr algn="ctr"/>
                      <a:r>
                        <a:rPr lang="en-US" sz="2000" dirty="0">
                          <a:latin typeface="ITC Franklin Gothic Std Book" panose="020B0504030503020204" pitchFamily="34" charset="77"/>
                        </a:rPr>
                        <a:t>Yes</a:t>
                      </a: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tc>
                <a:tc vMerge="1">
                  <a:txBody>
                    <a:bodyPr/>
                    <a:lstStyle/>
                    <a:p>
                      <a:pPr algn="ct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lnR w="19050" cap="flat" cmpd="sng" algn="ctr">
                      <a:solidFill>
                        <a:srgbClr val="800000"/>
                      </a:solidFill>
                      <a:prstDash val="solid"/>
                      <a:round/>
                      <a:headEnd type="none" w="med" len="med"/>
                      <a:tailEnd type="none" w="med" len="med"/>
                    </a:lnR>
                    <a:solidFill>
                      <a:schemeClr val="bg1"/>
                    </a:solidFill>
                  </a:tcPr>
                </a:tc>
                <a:extLst>
                  <a:ext uri="{0D108BD9-81ED-4DB2-BD59-A6C34878D82A}">
                    <a16:rowId xmlns:a16="http://schemas.microsoft.com/office/drawing/2014/main" val="10005"/>
                  </a:ext>
                </a:extLst>
              </a:tr>
              <a:tr h="432119">
                <a:tc>
                  <a:txBody>
                    <a:bodyPr/>
                    <a:lstStyle/>
                    <a:p>
                      <a:pPr marL="0" lvl="1" indent="0">
                        <a:spcBef>
                          <a:spcPts val="0"/>
                        </a:spcBef>
                        <a:buFont typeface="+mj-lt"/>
                        <a:buNone/>
                      </a:pPr>
                      <a:r>
                        <a:rPr lang="en-US" sz="2000" dirty="0">
                          <a:latin typeface="ITC Franklin Gothic Std Book" panose="020B0504030503020204" pitchFamily="34" charset="77"/>
                        </a:rPr>
                        <a:t>Can we access the data by August 15</a:t>
                      </a:r>
                      <a:r>
                        <a:rPr lang="en-US" sz="2000" baseline="30000" dirty="0">
                          <a:latin typeface="ITC Franklin Gothic Std Book" panose="020B0504030503020204" pitchFamily="34" charset="77"/>
                        </a:rPr>
                        <a:t>th</a:t>
                      </a:r>
                      <a:r>
                        <a:rPr lang="en-US" sz="2000" dirty="0">
                          <a:latin typeface="ITC Franklin Gothic Std Book" panose="020B0504030503020204" pitchFamily="34" charset="77"/>
                        </a:rPr>
                        <a:t>? </a:t>
                      </a:r>
                      <a:endParaRPr lang="en-US" sz="2000" dirty="0">
                        <a:latin typeface="ITC Franklin Gothic Std Book" panose="020B0504030503020204" pitchFamily="34" charset="77"/>
                        <a:cs typeface="Gill Sans Light"/>
                      </a:endParaRPr>
                    </a:p>
                  </a:txBody>
                  <a:tcPr marL="68580" marR="68580" marT="34290" marB="34290"/>
                </a:tc>
                <a:tc>
                  <a:txBody>
                    <a:bodyPr/>
                    <a:lstStyle/>
                    <a:p>
                      <a:pPr algn="ctr"/>
                      <a:r>
                        <a:rPr lang="en-US" sz="2000" dirty="0">
                          <a:latin typeface="ITC Franklin Gothic Std Book" panose="020B0504030503020204" pitchFamily="34" charset="77"/>
                        </a:rPr>
                        <a:t>Yes</a:t>
                      </a: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tc>
                <a:tc vMerge="1">
                  <a:txBody>
                    <a:bodyPr/>
                    <a:lstStyle/>
                    <a:p>
                      <a:pPr algn="ct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lnR w="19050" cap="flat" cmpd="sng" algn="ctr">
                      <a:solidFill>
                        <a:srgbClr val="800000"/>
                      </a:solidFill>
                      <a:prstDash val="solid"/>
                      <a:round/>
                      <a:headEnd type="none" w="med" len="med"/>
                      <a:tailEnd type="none" w="med" len="med"/>
                    </a:lnR>
                    <a:solidFill>
                      <a:schemeClr val="bg1"/>
                    </a:solidFill>
                  </a:tcPr>
                </a:tc>
                <a:extLst>
                  <a:ext uri="{0D108BD9-81ED-4DB2-BD59-A6C34878D82A}">
                    <a16:rowId xmlns:a16="http://schemas.microsoft.com/office/drawing/2014/main" val="10006"/>
                  </a:ext>
                </a:extLst>
              </a:tr>
              <a:tr h="360838">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a:latin typeface="ITC Franklin Gothic Std Book" panose="020B0504030503020204" pitchFamily="34" charset="77"/>
                        </a:rPr>
                        <a:t>Other concerns? </a:t>
                      </a:r>
                      <a:endParaRPr lang="en-US" sz="2000" dirty="0">
                        <a:latin typeface="ITC Franklin Gothic Std Book" panose="020B0504030503020204" pitchFamily="34" charset="77"/>
                        <a:cs typeface="Gill Sans Light"/>
                      </a:endParaRPr>
                    </a:p>
                  </a:txBody>
                  <a:tcPr marL="68580" marR="68580" marT="34290" marB="34290"/>
                </a:tc>
                <a:tc>
                  <a:txBody>
                    <a:bodyPr/>
                    <a:lstStyle/>
                    <a:p>
                      <a:pPr algn="ctr"/>
                      <a:r>
                        <a:rPr lang="en-US" sz="2000" dirty="0">
                          <a:latin typeface="ITC Franklin Gothic Std Book" panose="020B0504030503020204" pitchFamily="34" charset="77"/>
                        </a:rPr>
                        <a:t>Yes/No</a:t>
                      </a: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tc>
                <a:tc vMerge="1">
                  <a:txBody>
                    <a:bodyPr/>
                    <a:lstStyle/>
                    <a:p>
                      <a:pPr algn="ctr"/>
                      <a:endParaRPr lang="en-US" sz="2000" dirty="0">
                        <a:solidFill>
                          <a:schemeClr val="tx1"/>
                        </a:solidFill>
                        <a:latin typeface="ITC Franklin Gothic Std Book" panose="020B0504030503020204" pitchFamily="34" charset="77"/>
                        <a:cs typeface="Gill Sans Light"/>
                      </a:endParaRPr>
                    </a:p>
                  </a:txBody>
                  <a:tcPr marL="68580" marR="68580" marT="34290" marB="34290" anchor="ctr">
                    <a:lnR w="19050" cap="flat" cmpd="sng" algn="ctr">
                      <a:solidFill>
                        <a:srgbClr val="800000"/>
                      </a:solidFill>
                      <a:prstDash val="solid"/>
                      <a:round/>
                      <a:headEnd type="none" w="med" len="med"/>
                      <a:tailEnd type="none" w="med" len="med"/>
                    </a:lnR>
                    <a:lnB w="19050" cap="flat" cmpd="sng" algn="ctr">
                      <a:solidFill>
                        <a:srgbClr val="8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8637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Frame research by targeting a specific problem</a:t>
            </a:r>
          </a:p>
        </p:txBody>
      </p:sp>
      <p:pic>
        <p:nvPicPr>
          <p:cNvPr id="8" name="Picture 7">
            <a:extLst>
              <a:ext uri="{FF2B5EF4-FFF2-40B4-BE49-F238E27FC236}">
                <a16:creationId xmlns:a16="http://schemas.microsoft.com/office/drawing/2014/main" id="{3268D758-6B3B-EA48-9D79-FB05183BF78B}"/>
              </a:ext>
            </a:extLst>
          </p:cNvPr>
          <p:cNvPicPr>
            <a:picLocks noChangeAspect="1"/>
          </p:cNvPicPr>
          <p:nvPr/>
        </p:nvPicPr>
        <p:blipFill rotWithShape="1">
          <a:blip r:embed="rId3">
            <a:alphaModFix amt="76000"/>
          </a:blip>
          <a:srcRect t="5983" b="6154"/>
          <a:stretch/>
        </p:blipFill>
        <p:spPr>
          <a:xfrm>
            <a:off x="3545112" y="2028619"/>
            <a:ext cx="5078627" cy="3448099"/>
          </a:xfrm>
          <a:prstGeom prst="rect">
            <a:avLst/>
          </a:prstGeom>
          <a:solidFill>
            <a:schemeClr val="bg1"/>
          </a:solidFill>
        </p:spPr>
      </p:pic>
      <p:pic>
        <p:nvPicPr>
          <p:cNvPr id="9" name="Picture 8">
            <a:extLst>
              <a:ext uri="{FF2B5EF4-FFF2-40B4-BE49-F238E27FC236}">
                <a16:creationId xmlns:a16="http://schemas.microsoft.com/office/drawing/2014/main" id="{592302A3-2533-9F4E-8EF2-EBA51FCDA9C2}"/>
              </a:ext>
            </a:extLst>
          </p:cNvPr>
          <p:cNvPicPr>
            <a:picLocks noChangeAspect="1"/>
          </p:cNvPicPr>
          <p:nvPr/>
        </p:nvPicPr>
        <p:blipFill rotWithShape="1">
          <a:blip r:embed="rId3"/>
          <a:srcRect l="1357" t="7196" r="10314" b="85751"/>
          <a:stretch/>
        </p:blipFill>
        <p:spPr>
          <a:xfrm>
            <a:off x="598026" y="2028619"/>
            <a:ext cx="11397482" cy="703269"/>
          </a:xfrm>
          <a:prstGeom prst="rect">
            <a:avLst/>
          </a:prstGeom>
          <a:solidFill>
            <a:schemeClr val="bg1"/>
          </a:solidFill>
        </p:spPr>
      </p:pic>
    </p:spTree>
    <p:extLst>
      <p:ext uri="{BB962C8B-B14F-4D97-AF65-F5344CB8AC3E}">
        <p14:creationId xmlns:p14="http://schemas.microsoft.com/office/powerpoint/2010/main" val="1353673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Which data matches our needs?</a:t>
            </a:r>
            <a:br>
              <a:rPr lang="en-US" dirty="0"/>
            </a:br>
            <a:r>
              <a:rPr lang="en-US" sz="2000" dirty="0"/>
              <a:t>Example Census Data Screening</a:t>
            </a:r>
            <a:endParaRPr lang="en-US" dirty="0"/>
          </a:p>
        </p:txBody>
      </p:sp>
      <p:graphicFrame>
        <p:nvGraphicFramePr>
          <p:cNvPr id="6" name="Content Placeholder 3">
            <a:extLst>
              <a:ext uri="{FF2B5EF4-FFF2-40B4-BE49-F238E27FC236}">
                <a16:creationId xmlns:a16="http://schemas.microsoft.com/office/drawing/2014/main" id="{7E5BB41D-9AA9-0541-AE12-A068D98F24B4}"/>
              </a:ext>
            </a:extLst>
          </p:cNvPr>
          <p:cNvGraphicFramePr>
            <a:graphicFrameLocks/>
          </p:cNvGraphicFramePr>
          <p:nvPr>
            <p:extLst>
              <p:ext uri="{D42A27DB-BD31-4B8C-83A1-F6EECF244321}">
                <p14:modId xmlns:p14="http://schemas.microsoft.com/office/powerpoint/2010/main" val="1752544519"/>
              </p:ext>
            </p:extLst>
          </p:nvPr>
        </p:nvGraphicFramePr>
        <p:xfrm>
          <a:off x="1241641" y="1325939"/>
          <a:ext cx="10033251" cy="4745515"/>
        </p:xfrm>
        <a:graphic>
          <a:graphicData uri="http://schemas.openxmlformats.org/drawingml/2006/table">
            <a:tbl>
              <a:tblPr firstRow="1" bandRow="1">
                <a:tableStyleId>{93296810-A885-4BE3-A3E7-6D5BEEA58F35}</a:tableStyleId>
              </a:tblPr>
              <a:tblGrid>
                <a:gridCol w="2341866">
                  <a:extLst>
                    <a:ext uri="{9D8B030D-6E8A-4147-A177-3AD203B41FA5}">
                      <a16:colId xmlns:a16="http://schemas.microsoft.com/office/drawing/2014/main" val="20000"/>
                    </a:ext>
                  </a:extLst>
                </a:gridCol>
                <a:gridCol w="898768">
                  <a:extLst>
                    <a:ext uri="{9D8B030D-6E8A-4147-A177-3AD203B41FA5}">
                      <a16:colId xmlns:a16="http://schemas.microsoft.com/office/drawing/2014/main" val="20001"/>
                    </a:ext>
                  </a:extLst>
                </a:gridCol>
                <a:gridCol w="812349">
                  <a:extLst>
                    <a:ext uri="{9D8B030D-6E8A-4147-A177-3AD203B41FA5}">
                      <a16:colId xmlns:a16="http://schemas.microsoft.com/office/drawing/2014/main" val="20002"/>
                    </a:ext>
                  </a:extLst>
                </a:gridCol>
                <a:gridCol w="1175314">
                  <a:extLst>
                    <a:ext uri="{9D8B030D-6E8A-4147-A177-3AD203B41FA5}">
                      <a16:colId xmlns:a16="http://schemas.microsoft.com/office/drawing/2014/main" val="20003"/>
                    </a:ext>
                  </a:extLst>
                </a:gridCol>
                <a:gridCol w="4804954">
                  <a:extLst>
                    <a:ext uri="{9D8B030D-6E8A-4147-A177-3AD203B41FA5}">
                      <a16:colId xmlns:a16="http://schemas.microsoft.com/office/drawing/2014/main" val="20004"/>
                    </a:ext>
                  </a:extLst>
                </a:gridCol>
              </a:tblGrid>
              <a:tr h="435821">
                <a:tc>
                  <a:txBody>
                    <a:bodyPr/>
                    <a:lstStyle/>
                    <a:p>
                      <a:pPr algn="l"/>
                      <a:r>
                        <a:rPr lang="en-US" sz="2000" dirty="0">
                          <a:latin typeface="ITC Franklin Gothic Std Book" panose="020B0504030503020204" pitchFamily="34" charset="77"/>
                        </a:rPr>
                        <a:t>Data </a:t>
                      </a:r>
                      <a:endParaRPr lang="en-US" sz="2000" dirty="0">
                        <a:latin typeface="ITC Franklin Gothic Std Book" panose="020B0504030503020204" pitchFamily="34" charset="77"/>
                        <a:cs typeface="Gill Sans Light"/>
                      </a:endParaRPr>
                    </a:p>
                  </a:txBody>
                  <a:tcPr marL="65910" marR="65910" marT="34290" marB="34290" anchor="ctr">
                    <a:solidFill>
                      <a:srgbClr val="E36C08"/>
                    </a:solidFill>
                  </a:tcPr>
                </a:tc>
                <a:tc>
                  <a:txBody>
                    <a:bodyPr/>
                    <a:lstStyle/>
                    <a:p>
                      <a:pPr algn="ctr"/>
                      <a:r>
                        <a:rPr lang="en-US" sz="2000" dirty="0">
                          <a:latin typeface="ITC Franklin Gothic Std Book" panose="020B0504030503020204" pitchFamily="34" charset="77"/>
                        </a:rPr>
                        <a:t>Legal</a:t>
                      </a:r>
                      <a:endParaRPr lang="en-US" sz="2000" dirty="0">
                        <a:latin typeface="ITC Franklin Gothic Std Book" panose="020B0504030503020204" pitchFamily="34" charset="77"/>
                        <a:cs typeface="Gill Sans Light"/>
                      </a:endParaRPr>
                    </a:p>
                  </a:txBody>
                  <a:tcPr marL="65910" marR="65910" marT="34290" marB="34290" anchor="ctr">
                    <a:solidFill>
                      <a:srgbClr val="E36C08"/>
                    </a:solidFill>
                  </a:tcPr>
                </a:tc>
                <a:tc>
                  <a:txBody>
                    <a:bodyPr/>
                    <a:lstStyle/>
                    <a:p>
                      <a:pPr algn="ctr"/>
                      <a:r>
                        <a:rPr lang="en-US" sz="2000" dirty="0">
                          <a:latin typeface="ITC Franklin Gothic Std Book" panose="020B0504030503020204" pitchFamily="34" charset="77"/>
                        </a:rPr>
                        <a:t>Ease</a:t>
                      </a:r>
                      <a:endParaRPr lang="en-US" sz="2000" dirty="0">
                        <a:latin typeface="ITC Franklin Gothic Std Book" panose="020B0504030503020204" pitchFamily="34" charset="77"/>
                        <a:cs typeface="Gill Sans Light"/>
                      </a:endParaRPr>
                    </a:p>
                  </a:txBody>
                  <a:tcPr marL="65910" marR="65910" marT="34290" marB="34290" anchor="ctr">
                    <a:solidFill>
                      <a:srgbClr val="E36C08"/>
                    </a:solidFill>
                  </a:tcPr>
                </a:tc>
                <a:tc>
                  <a:txBody>
                    <a:bodyPr/>
                    <a:lstStyle/>
                    <a:p>
                      <a:pPr algn="ctr"/>
                      <a:r>
                        <a:rPr lang="en-US" sz="2000" dirty="0">
                          <a:latin typeface="ITC Franklin Gothic Std Book" panose="020B0504030503020204" pitchFamily="34" charset="77"/>
                        </a:rPr>
                        <a:t>Cost</a:t>
                      </a:r>
                      <a:endParaRPr lang="en-US" sz="2000" dirty="0">
                        <a:latin typeface="ITC Franklin Gothic Std Book" panose="020B0504030503020204" pitchFamily="34" charset="77"/>
                        <a:cs typeface="Gill Sans Light"/>
                      </a:endParaRPr>
                    </a:p>
                  </a:txBody>
                  <a:tcPr marL="65910" marR="65910" marT="34290" marB="34290" anchor="ctr">
                    <a:solidFill>
                      <a:srgbClr val="E36C08"/>
                    </a:solidFill>
                  </a:tcPr>
                </a:tc>
                <a:tc>
                  <a:txBody>
                    <a:bodyPr/>
                    <a:lstStyle/>
                    <a:p>
                      <a:pPr algn="ctr"/>
                      <a:r>
                        <a:rPr lang="en-US" sz="2000" dirty="0">
                          <a:latin typeface="ITC Franklin Gothic Std Book" panose="020B0504030503020204" pitchFamily="34" charset="77"/>
                        </a:rPr>
                        <a:t>Other</a:t>
                      </a:r>
                      <a:endParaRPr lang="en-US" sz="2000" dirty="0">
                        <a:latin typeface="ITC Franklin Gothic Std Book" panose="020B0504030503020204" pitchFamily="34" charset="77"/>
                        <a:cs typeface="Gill Sans Light"/>
                      </a:endParaRPr>
                    </a:p>
                  </a:txBody>
                  <a:tcPr marL="65910" marR="65910" marT="34290" marB="34290" anchor="ctr">
                    <a:solidFill>
                      <a:srgbClr val="E36C08"/>
                    </a:solidFill>
                  </a:tcPr>
                </a:tc>
                <a:extLst>
                  <a:ext uri="{0D108BD9-81ED-4DB2-BD59-A6C34878D82A}">
                    <a16:rowId xmlns:a16="http://schemas.microsoft.com/office/drawing/2014/main" val="10000"/>
                  </a:ext>
                </a:extLst>
              </a:tr>
              <a:tr h="398752">
                <a:tc>
                  <a:txBody>
                    <a:bodyPr/>
                    <a:lstStyle/>
                    <a:p>
                      <a:pPr algn="l"/>
                      <a:r>
                        <a:rPr lang="en-US" sz="2000" dirty="0" err="1">
                          <a:latin typeface="ITC Franklin Gothic Std Book" panose="020B0504030503020204" pitchFamily="34" charset="77"/>
                        </a:rPr>
                        <a:t>Arl</a:t>
                      </a:r>
                      <a:r>
                        <a:rPr lang="en-US" sz="2000" dirty="0">
                          <a:latin typeface="ITC Franklin Gothic Std Book" panose="020B0504030503020204" pitchFamily="34" charset="77"/>
                        </a:rPr>
                        <a:t>.</a:t>
                      </a:r>
                      <a:r>
                        <a:rPr lang="en-US" sz="2000" baseline="0" dirty="0">
                          <a:latin typeface="ITC Franklin Gothic Std Book" panose="020B0504030503020204" pitchFamily="34" charset="77"/>
                        </a:rPr>
                        <a:t> Co. Property Tax Assessments</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MOU</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1</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$0</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r>
                        <a:rPr lang="en-US" sz="2000" dirty="0">
                          <a:latin typeface="ITC Franklin Gothic Std Book" panose="020B0504030503020204" pitchFamily="34" charset="77"/>
                        </a:rPr>
                        <a:t>Built relationships;</a:t>
                      </a:r>
                      <a:r>
                        <a:rPr lang="en-US" sz="2000" baseline="0" dirty="0">
                          <a:latin typeface="ITC Franklin Gothic Std Book" panose="020B0504030503020204" pitchFamily="34" charset="77"/>
                        </a:rPr>
                        <a:t> open source data</a:t>
                      </a:r>
                      <a:endParaRPr lang="en-US" sz="2000" dirty="0">
                        <a:latin typeface="ITC Franklin Gothic Std Book" panose="020B0504030503020204" pitchFamily="34" charset="77"/>
                        <a:cs typeface="Gill Sans Light"/>
                      </a:endParaRPr>
                    </a:p>
                  </a:txBody>
                  <a:tcPr marL="65910" marR="65910" marT="34290" marB="34290" anchor="ctr"/>
                </a:tc>
                <a:extLst>
                  <a:ext uri="{0D108BD9-81ED-4DB2-BD59-A6C34878D82A}">
                    <a16:rowId xmlns:a16="http://schemas.microsoft.com/office/drawing/2014/main" val="10001"/>
                  </a:ext>
                </a:extLst>
              </a:tr>
              <a:tr h="498801">
                <a:tc>
                  <a:txBody>
                    <a:bodyPr/>
                    <a:lstStyle/>
                    <a:p>
                      <a:pPr algn="l"/>
                      <a:r>
                        <a:rPr lang="en-US" sz="2000" dirty="0">
                          <a:latin typeface="ITC Franklin Gothic Std Book" panose="020B0504030503020204" pitchFamily="34" charset="77"/>
                        </a:rPr>
                        <a:t>James City County</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No</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1</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latin typeface="ITC Franklin Gothic Std Book" panose="020B0504030503020204" pitchFamily="34" charset="77"/>
                        </a:rPr>
                        <a:t>$0</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ITC Franklin Gothic Std Book" panose="020B0504030503020204" pitchFamily="34" charset="77"/>
                        </a:rPr>
                        <a:t>Built relationship</a:t>
                      </a:r>
                      <a:r>
                        <a:rPr lang="en-US" sz="2000" baseline="0" dirty="0">
                          <a:latin typeface="ITC Franklin Gothic Std Book" panose="020B0504030503020204" pitchFamily="34" charset="77"/>
                        </a:rPr>
                        <a:t>s</a:t>
                      </a:r>
                      <a:endParaRPr lang="en-US" sz="2000" dirty="0">
                        <a:latin typeface="ITC Franklin Gothic Std Book" panose="020B0504030503020204" pitchFamily="34" charset="77"/>
                        <a:cs typeface="Gill Sans Light"/>
                      </a:endParaRPr>
                    </a:p>
                  </a:txBody>
                  <a:tcPr marL="65910" marR="65910" marT="34290" marB="34290" anchor="ctr"/>
                </a:tc>
                <a:extLst>
                  <a:ext uri="{0D108BD9-81ED-4DB2-BD59-A6C34878D82A}">
                    <a16:rowId xmlns:a16="http://schemas.microsoft.com/office/drawing/2014/main" val="10002"/>
                  </a:ext>
                </a:extLst>
              </a:tr>
              <a:tr h="572064">
                <a:tc>
                  <a:txBody>
                    <a:bodyPr/>
                    <a:lstStyle/>
                    <a:p>
                      <a:pPr algn="l"/>
                      <a:r>
                        <a:rPr lang="en-US" sz="2000" dirty="0" err="1">
                          <a:latin typeface="ITC Franklin Gothic Std Book" panose="020B0504030503020204" pitchFamily="34" charset="77"/>
                        </a:rPr>
                        <a:t>BlackKnight</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Yes</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1</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$8,250</a:t>
                      </a:r>
                      <a:endParaRPr lang="en-US" sz="2000" dirty="0">
                        <a:solidFill>
                          <a:schemeClr val="tx1"/>
                        </a:solidFill>
                        <a:latin typeface="ITC Franklin Gothic Std Book" panose="020B0504030503020204" pitchFamily="34" charset="77"/>
                        <a:cs typeface="Gill Sans Light"/>
                      </a:endParaRPr>
                    </a:p>
                  </a:txBody>
                  <a:tcPr marL="65910" marR="65910" marT="34290" marB="34290" anchor="ctr"/>
                </a:tc>
                <a:tc>
                  <a:txBody>
                    <a:bodyPr/>
                    <a:lstStyle/>
                    <a:p>
                      <a:r>
                        <a:rPr lang="en-US" sz="2000" dirty="0">
                          <a:latin typeface="ITC Franklin Gothic Std Book" panose="020B0504030503020204" pitchFamily="34" charset="77"/>
                        </a:rPr>
                        <a:t>No longitudinal editing </a:t>
                      </a:r>
                      <a:endParaRPr lang="en-US" sz="2000" dirty="0">
                        <a:latin typeface="ITC Franklin Gothic Std Book" panose="020B0504030503020204" pitchFamily="34" charset="77"/>
                        <a:cs typeface="Gill Sans Light"/>
                      </a:endParaRPr>
                    </a:p>
                  </a:txBody>
                  <a:tcPr marL="65910" marR="65910" marT="34290" marB="34290" anchor="ctr"/>
                </a:tc>
                <a:extLst>
                  <a:ext uri="{0D108BD9-81ED-4DB2-BD59-A6C34878D82A}">
                    <a16:rowId xmlns:a16="http://schemas.microsoft.com/office/drawing/2014/main" val="10003"/>
                  </a:ext>
                </a:extLst>
              </a:tr>
              <a:tr h="586592">
                <a:tc>
                  <a:txBody>
                    <a:bodyPr/>
                    <a:lstStyle/>
                    <a:p>
                      <a:pPr marL="0" algn="l" defTabSz="457200" rtl="0" eaLnBrk="1" latinLnBrk="0" hangingPunct="1"/>
                      <a:r>
                        <a:rPr lang="en-US" sz="2000" kern="1200" dirty="0" err="1">
                          <a:latin typeface="ITC Franklin Gothic Std Book" panose="020B0504030503020204" pitchFamily="34" charset="77"/>
                        </a:rPr>
                        <a:t>CoreLogic</a:t>
                      </a:r>
                      <a:endParaRPr lang="en-US" sz="2000" kern="1200" dirty="0">
                        <a:solidFill>
                          <a:schemeClr val="dk1"/>
                        </a:solidFill>
                        <a:latin typeface="ITC Franklin Gothic Std Book" panose="020B0504030503020204" pitchFamily="34" charset="77"/>
                        <a:ea typeface="+mn-ea"/>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Yes</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2.5</a:t>
                      </a:r>
                      <a:endParaRPr lang="en-US" sz="2000" dirty="0">
                        <a:solidFill>
                          <a:schemeClr val="tx1"/>
                        </a:solidFill>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$7,000</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r>
                        <a:rPr lang="en-US" sz="2000" dirty="0">
                          <a:latin typeface="ITC Franklin Gothic Std Book" panose="020B0504030503020204" pitchFamily="34" charset="77"/>
                        </a:rPr>
                        <a:t>Confusion over</a:t>
                      </a:r>
                      <a:r>
                        <a:rPr lang="en-US" sz="2000" baseline="0" dirty="0">
                          <a:latin typeface="ITC Franklin Gothic Std Book" panose="020B0504030503020204" pitchFamily="34" charset="77"/>
                        </a:rPr>
                        <a:t> academic portal, separate contract for historical data </a:t>
                      </a:r>
                      <a:endParaRPr lang="en-US" sz="2000" dirty="0">
                        <a:latin typeface="ITC Franklin Gothic Std Book" panose="020B0504030503020204" pitchFamily="34" charset="77"/>
                        <a:cs typeface="Gill Sans Light"/>
                      </a:endParaRPr>
                    </a:p>
                  </a:txBody>
                  <a:tcPr marL="65910" marR="65910" marT="34290" marB="34290" anchor="ctr"/>
                </a:tc>
                <a:extLst>
                  <a:ext uri="{0D108BD9-81ED-4DB2-BD59-A6C34878D82A}">
                    <a16:rowId xmlns:a16="http://schemas.microsoft.com/office/drawing/2014/main" val="10004"/>
                  </a:ext>
                </a:extLst>
              </a:tr>
              <a:tr h="39875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kern="1200" dirty="0">
                          <a:latin typeface="ITC Franklin Gothic Std Book" panose="020B0504030503020204" pitchFamily="34" charset="77"/>
                        </a:rPr>
                        <a:t>MRIS (</a:t>
                      </a:r>
                      <a:r>
                        <a:rPr lang="en-US" sz="2000" kern="1200" dirty="0" err="1">
                          <a:latin typeface="ITC Franklin Gothic Std Book" panose="020B0504030503020204" pitchFamily="34" charset="77"/>
                        </a:rPr>
                        <a:t>Arl</a:t>
                      </a:r>
                      <a:r>
                        <a:rPr lang="en-US" sz="2000" kern="1200" dirty="0">
                          <a:latin typeface="ITC Franklin Gothic Std Book" panose="020B0504030503020204" pitchFamily="34" charset="77"/>
                        </a:rPr>
                        <a:t>. Co.)</a:t>
                      </a:r>
                      <a:endParaRPr lang="en-US" sz="2000" kern="1200" dirty="0">
                        <a:solidFill>
                          <a:schemeClr val="dk1"/>
                        </a:solidFill>
                        <a:latin typeface="ITC Franklin Gothic Std Book" panose="020B0504030503020204" pitchFamily="34" charset="77"/>
                        <a:ea typeface="+mn-ea"/>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Yes</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1</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$500</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r>
                        <a:rPr lang="en-US" sz="2000" dirty="0">
                          <a:latin typeface="ITC Franklin Gothic Std Book" panose="020B0504030503020204" pitchFamily="34" charset="77"/>
                        </a:rPr>
                        <a:t>RBI</a:t>
                      </a:r>
                      <a:r>
                        <a:rPr lang="en-US" sz="2000" baseline="0" dirty="0">
                          <a:latin typeface="ITC Franklin Gothic Std Book" panose="020B0504030503020204" pitchFamily="34" charset="77"/>
                        </a:rPr>
                        <a:t> indemnification clause</a:t>
                      </a:r>
                      <a:endParaRPr lang="en-US" sz="2000" dirty="0">
                        <a:latin typeface="ITC Franklin Gothic Std Book" panose="020B0504030503020204" pitchFamily="34" charset="77"/>
                        <a:cs typeface="Gill Sans Light"/>
                      </a:endParaRPr>
                    </a:p>
                  </a:txBody>
                  <a:tcPr marL="65910" marR="65910" marT="34290" marB="34290" anchor="ctr"/>
                </a:tc>
                <a:extLst>
                  <a:ext uri="{0D108BD9-81ED-4DB2-BD59-A6C34878D82A}">
                    <a16:rowId xmlns:a16="http://schemas.microsoft.com/office/drawing/2014/main" val="10005"/>
                  </a:ext>
                </a:extLst>
              </a:tr>
              <a:tr h="486730">
                <a:tc>
                  <a:txBody>
                    <a:bodyPr/>
                    <a:lstStyle/>
                    <a:p>
                      <a:pPr algn="l"/>
                      <a:r>
                        <a:rPr lang="en-US" sz="2000" dirty="0">
                          <a:latin typeface="ITC Franklin Gothic Std Book" panose="020B0504030503020204" pitchFamily="34" charset="77"/>
                        </a:rPr>
                        <a:t>MLS</a:t>
                      </a:r>
                      <a:r>
                        <a:rPr lang="en-US" sz="2000" baseline="0" dirty="0">
                          <a:latin typeface="ITC Franklin Gothic Std Book" panose="020B0504030503020204" pitchFamily="34" charset="77"/>
                        </a:rPr>
                        <a:t> (JCC)</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1</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$0</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r>
                        <a:rPr lang="en-US" sz="2000" dirty="0">
                          <a:latin typeface="ITC Franklin Gothic Std Book" panose="020B0504030503020204" pitchFamily="34" charset="77"/>
                        </a:rPr>
                        <a:t>Emailed data once right person</a:t>
                      </a:r>
                      <a:r>
                        <a:rPr lang="en-US" sz="2000" baseline="0" dirty="0">
                          <a:latin typeface="ITC Franklin Gothic Std Book" panose="020B0504030503020204" pitchFamily="34" charset="77"/>
                        </a:rPr>
                        <a:t> found</a:t>
                      </a:r>
                      <a:endParaRPr lang="en-US" sz="2000" dirty="0">
                        <a:latin typeface="ITC Franklin Gothic Std Book" panose="020B0504030503020204" pitchFamily="34" charset="77"/>
                        <a:cs typeface="Gill Sans Light"/>
                      </a:endParaRPr>
                    </a:p>
                  </a:txBody>
                  <a:tcPr marL="65910" marR="65910" marT="34290" marB="34290"/>
                </a:tc>
                <a:extLst>
                  <a:ext uri="{0D108BD9-81ED-4DB2-BD59-A6C34878D82A}">
                    <a16:rowId xmlns:a16="http://schemas.microsoft.com/office/drawing/2014/main" val="10006"/>
                  </a:ext>
                </a:extLst>
              </a:tr>
              <a:tr h="572064">
                <a:tc>
                  <a:txBody>
                    <a:bodyPr/>
                    <a:lstStyle/>
                    <a:p>
                      <a:pPr algn="l"/>
                      <a:r>
                        <a:rPr lang="en-US" sz="2000" dirty="0">
                          <a:latin typeface="ITC Franklin Gothic Std Book" panose="020B0504030503020204" pitchFamily="34" charset="77"/>
                        </a:rPr>
                        <a:t>Location Inc. </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Yes</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2</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$19,000</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l"/>
                      <a:r>
                        <a:rPr lang="en-US" sz="2000" dirty="0">
                          <a:latin typeface="ITC Franklin Gothic Std Book" panose="020B0504030503020204" pitchFamily="34" charset="77"/>
                        </a:rPr>
                        <a:t>Neighborhood</a:t>
                      </a:r>
                      <a:r>
                        <a:rPr lang="en-US" sz="2000" baseline="0" dirty="0">
                          <a:latin typeface="ITC Franklin Gothic Std Book" panose="020B0504030503020204" pitchFamily="34" charset="77"/>
                        </a:rPr>
                        <a:t> desirability, proprietary </a:t>
                      </a:r>
                      <a:endParaRPr lang="en-US" sz="2000" dirty="0">
                        <a:latin typeface="ITC Franklin Gothic Std Book" panose="020B0504030503020204" pitchFamily="34" charset="77"/>
                        <a:cs typeface="Gill Sans Light"/>
                      </a:endParaRPr>
                    </a:p>
                  </a:txBody>
                  <a:tcPr marL="65910" marR="65910" marT="34290" marB="34290"/>
                </a:tc>
                <a:extLst>
                  <a:ext uri="{0D108BD9-81ED-4DB2-BD59-A6C34878D82A}">
                    <a16:rowId xmlns:a16="http://schemas.microsoft.com/office/drawing/2014/main" val="10007"/>
                  </a:ext>
                </a:extLst>
              </a:tr>
              <a:tr h="424923">
                <a:tc>
                  <a:txBody>
                    <a:bodyPr/>
                    <a:lstStyle/>
                    <a:p>
                      <a:pPr algn="l"/>
                      <a:r>
                        <a:rPr lang="en-US" sz="2000" dirty="0">
                          <a:latin typeface="ITC Franklin Gothic Std Book" panose="020B0504030503020204" pitchFamily="34" charset="77"/>
                        </a:rPr>
                        <a:t>TransUnion</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Yes</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3</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ctr"/>
                      <a:r>
                        <a:rPr lang="en-US" sz="2000" dirty="0">
                          <a:latin typeface="ITC Franklin Gothic Std Book" panose="020B0504030503020204" pitchFamily="34" charset="77"/>
                        </a:rPr>
                        <a:t>$27,500</a:t>
                      </a:r>
                      <a:endParaRPr lang="en-US" sz="2000" dirty="0">
                        <a:latin typeface="ITC Franklin Gothic Std Book" panose="020B0504030503020204" pitchFamily="34" charset="77"/>
                        <a:cs typeface="Gill Sans Light"/>
                      </a:endParaRPr>
                    </a:p>
                  </a:txBody>
                  <a:tcPr marL="65910" marR="65910" marT="34290" marB="34290" anchor="ctr"/>
                </a:tc>
                <a:tc>
                  <a:txBody>
                    <a:bodyPr/>
                    <a:lstStyle/>
                    <a:p>
                      <a:pPr algn="l"/>
                      <a:r>
                        <a:rPr lang="en-US" sz="2000" dirty="0">
                          <a:latin typeface="ITC Franklin Gothic Std Book" panose="020B0504030503020204" pitchFamily="34" charset="77"/>
                        </a:rPr>
                        <a:t>Onsite inspection; 2-part negotiation</a:t>
                      </a:r>
                      <a:endParaRPr lang="en-US" sz="2000" dirty="0">
                        <a:latin typeface="ITC Franklin Gothic Std Book" panose="020B0504030503020204" pitchFamily="34" charset="77"/>
                        <a:cs typeface="Gill Sans Light"/>
                      </a:endParaRPr>
                    </a:p>
                  </a:txBody>
                  <a:tcPr marL="65910" marR="65910" marT="34290" marB="342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03834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Which data matches our needs?</a:t>
            </a:r>
            <a:br>
              <a:rPr lang="en-US" dirty="0"/>
            </a:br>
            <a:r>
              <a:rPr lang="en-US" sz="2000" dirty="0"/>
              <a:t>Example Data Screening</a:t>
            </a:r>
            <a:endParaRPr lang="en-US" dirty="0"/>
          </a:p>
        </p:txBody>
      </p:sp>
      <p:graphicFrame>
        <p:nvGraphicFramePr>
          <p:cNvPr id="2" name="Table 1">
            <a:extLst>
              <a:ext uri="{FF2B5EF4-FFF2-40B4-BE49-F238E27FC236}">
                <a16:creationId xmlns:a16="http://schemas.microsoft.com/office/drawing/2014/main" id="{B5E8D9B0-28D2-BC44-97EE-BEBFA3D4FB95}"/>
              </a:ext>
            </a:extLst>
          </p:cNvPr>
          <p:cNvGraphicFramePr>
            <a:graphicFrameLocks noGrp="1"/>
          </p:cNvGraphicFramePr>
          <p:nvPr>
            <p:extLst/>
          </p:nvPr>
        </p:nvGraphicFramePr>
        <p:xfrm>
          <a:off x="1017752" y="1199213"/>
          <a:ext cx="10598045" cy="4617180"/>
        </p:xfrm>
        <a:graphic>
          <a:graphicData uri="http://schemas.openxmlformats.org/drawingml/2006/table">
            <a:tbl>
              <a:tblPr firstRow="1" bandRow="1">
                <a:tableStyleId>{5C22544A-7EE6-4342-B048-85BDC9FD1C3A}</a:tableStyleId>
              </a:tblPr>
              <a:tblGrid>
                <a:gridCol w="2445703">
                  <a:extLst>
                    <a:ext uri="{9D8B030D-6E8A-4147-A177-3AD203B41FA5}">
                      <a16:colId xmlns:a16="http://schemas.microsoft.com/office/drawing/2014/main" val="1197719772"/>
                    </a:ext>
                  </a:extLst>
                </a:gridCol>
                <a:gridCol w="3863728">
                  <a:extLst>
                    <a:ext uri="{9D8B030D-6E8A-4147-A177-3AD203B41FA5}">
                      <a16:colId xmlns:a16="http://schemas.microsoft.com/office/drawing/2014/main" val="1778898188"/>
                    </a:ext>
                  </a:extLst>
                </a:gridCol>
                <a:gridCol w="4288614">
                  <a:extLst>
                    <a:ext uri="{9D8B030D-6E8A-4147-A177-3AD203B41FA5}">
                      <a16:colId xmlns:a16="http://schemas.microsoft.com/office/drawing/2014/main" val="2784853823"/>
                    </a:ext>
                  </a:extLst>
                </a:gridCol>
              </a:tblGrid>
              <a:tr h="948622">
                <a:tc>
                  <a:txBody>
                    <a:bodyPr/>
                    <a:lstStyle/>
                    <a:p>
                      <a:r>
                        <a:rPr lang="en-US" dirty="0">
                          <a:latin typeface="ITC Franklin Gothic Std Book" panose="020B0504030503020204" pitchFamily="34" charset="77"/>
                        </a:rPr>
                        <a:t>Criteria</a:t>
                      </a:r>
                    </a:p>
                  </a:txBody>
                  <a:tcPr>
                    <a:solidFill>
                      <a:srgbClr val="002060"/>
                    </a:solidFill>
                  </a:tcPr>
                </a:tc>
                <a:tc>
                  <a:txBody>
                    <a:bodyPr/>
                    <a:lstStyle/>
                    <a:p>
                      <a:r>
                        <a:rPr lang="en-US" dirty="0">
                          <a:latin typeface="ITC Franklin Gothic Std Book" panose="020B0504030503020204" pitchFamily="34" charset="77"/>
                        </a:rPr>
                        <a:t>Community County Business Patterns (Census)</a:t>
                      </a:r>
                    </a:p>
                  </a:txBody>
                  <a:tcPr>
                    <a:solidFill>
                      <a:srgbClr val="002060"/>
                    </a:solidFill>
                  </a:tcPr>
                </a:tc>
                <a:tc>
                  <a:txBody>
                    <a:bodyPr/>
                    <a:lstStyle/>
                    <a:p>
                      <a:r>
                        <a:rPr lang="en-US" dirty="0" err="1">
                          <a:latin typeface="ITC Franklin Gothic Std Book" panose="020B0504030503020204" pitchFamily="34" charset="77"/>
                        </a:rPr>
                        <a:t>RealtyTrac</a:t>
                      </a:r>
                      <a:r>
                        <a:rPr lang="en-US" dirty="0">
                          <a:latin typeface="ITC Franklin Gothic Std Book" panose="020B0504030503020204" pitchFamily="34" charset="77"/>
                        </a:rPr>
                        <a:t> -&gt; ATTOM</a:t>
                      </a:r>
                    </a:p>
                  </a:txBody>
                  <a:tcPr anchor="ctr">
                    <a:solidFill>
                      <a:srgbClr val="002060"/>
                    </a:solidFill>
                  </a:tcPr>
                </a:tc>
                <a:extLst>
                  <a:ext uri="{0D108BD9-81ED-4DB2-BD59-A6C34878D82A}">
                    <a16:rowId xmlns:a16="http://schemas.microsoft.com/office/drawing/2014/main" val="3149972879"/>
                  </a:ext>
                </a:extLst>
              </a:tr>
              <a:tr h="1612657">
                <a:tc>
                  <a:txBody>
                    <a:bodyPr/>
                    <a:lstStyle/>
                    <a:p>
                      <a:r>
                        <a:rPr lang="en-US" b="1" dirty="0">
                          <a:latin typeface="ITC Franklin Gothic Std Book" panose="020B0504030503020204" pitchFamily="34" charset="77"/>
                        </a:rPr>
                        <a:t>Geographic level</a:t>
                      </a:r>
                    </a:p>
                  </a:txBody>
                  <a:tcPr/>
                </a:tc>
                <a:tc>
                  <a:txBody>
                    <a:bodyPr/>
                    <a:lstStyle/>
                    <a:p>
                      <a:r>
                        <a:rPr lang="en-US" sz="1800" dirty="0">
                          <a:latin typeface="ITC Franklin Gothic Std Book" panose="020B0504030503020204" pitchFamily="34" charset="77"/>
                        </a:rPr>
                        <a:t>National </a:t>
                      </a:r>
                    </a:p>
                    <a:p>
                      <a:r>
                        <a:rPr lang="en-US" sz="1800" dirty="0">
                          <a:latin typeface="ITC Franklin Gothic Std Book" panose="020B0504030503020204" pitchFamily="34" charset="77"/>
                        </a:rPr>
                        <a:t>State </a:t>
                      </a:r>
                    </a:p>
                    <a:p>
                      <a:r>
                        <a:rPr lang="en-US" sz="1800" dirty="0">
                          <a:latin typeface="ITC Franklin Gothic Std Book" panose="020B0504030503020204" pitchFamily="34" charset="77"/>
                        </a:rPr>
                        <a:t>County </a:t>
                      </a:r>
                    </a:p>
                    <a:p>
                      <a:r>
                        <a:rPr lang="en-US" sz="1800" dirty="0">
                          <a:latin typeface="ITC Franklin Gothic Std Book" panose="020B0504030503020204" pitchFamily="34" charset="77"/>
                        </a:rPr>
                        <a:t>Metropolitan area </a:t>
                      </a:r>
                    </a:p>
                    <a:p>
                      <a:r>
                        <a:rPr lang="en-US" sz="1800" dirty="0">
                          <a:latin typeface="ITC Franklin Gothic Std Book" panose="020B0504030503020204" pitchFamily="34" charset="77"/>
                        </a:rPr>
                        <a:t>ZIP Code </a:t>
                      </a:r>
                    </a:p>
                    <a:p>
                      <a:r>
                        <a:rPr lang="en-US" sz="1800" dirty="0">
                          <a:latin typeface="ITC Franklin Gothic Std Book" panose="020B0504030503020204" pitchFamily="34" charset="77"/>
                        </a:rPr>
                        <a:t>Congressional District</a:t>
                      </a:r>
                    </a:p>
                  </a:txBody>
                  <a:tcPr anchor="ctr"/>
                </a:tc>
                <a:tc>
                  <a:txBody>
                    <a:bodyPr/>
                    <a:lstStyle/>
                    <a:p>
                      <a:r>
                        <a:rPr lang="en-US" sz="1800" dirty="0">
                          <a:latin typeface="ITC Franklin Gothic Std Book" panose="020B0504030503020204" pitchFamily="34" charset="77"/>
                        </a:rPr>
                        <a:t>National </a:t>
                      </a:r>
                    </a:p>
                    <a:p>
                      <a:r>
                        <a:rPr lang="en-US" sz="1800" dirty="0">
                          <a:latin typeface="ITC Franklin Gothic Std Book" panose="020B0504030503020204" pitchFamily="34" charset="77"/>
                        </a:rPr>
                        <a:t>State </a:t>
                      </a:r>
                    </a:p>
                    <a:p>
                      <a:r>
                        <a:rPr lang="en-US" sz="1800" dirty="0">
                          <a:latin typeface="ITC Franklin Gothic Std Book" panose="020B0504030503020204" pitchFamily="34" charset="77"/>
                        </a:rPr>
                        <a:t>Zip Code </a:t>
                      </a:r>
                    </a:p>
                    <a:p>
                      <a:r>
                        <a:rPr lang="en-US" sz="1800" dirty="0">
                          <a:latin typeface="ITC Franklin Gothic Std Book" panose="020B0504030503020204" pitchFamily="34" charset="77"/>
                        </a:rPr>
                        <a:t>Ad-hoc shapes </a:t>
                      </a:r>
                    </a:p>
                    <a:p>
                      <a:r>
                        <a:rPr lang="en-US" sz="1800" dirty="0">
                          <a:latin typeface="ITC Franklin Gothic Std Book" panose="020B0504030503020204" pitchFamily="34" charset="77"/>
                        </a:rPr>
                        <a:t>Parcels</a:t>
                      </a:r>
                    </a:p>
                  </a:txBody>
                  <a:tcPr anchor="ctr"/>
                </a:tc>
                <a:extLst>
                  <a:ext uri="{0D108BD9-81ED-4DB2-BD59-A6C34878D82A}">
                    <a16:rowId xmlns:a16="http://schemas.microsoft.com/office/drawing/2014/main" val="3602558166"/>
                  </a:ext>
                </a:extLst>
              </a:tr>
              <a:tr h="666369">
                <a:tc>
                  <a:txBody>
                    <a:bodyPr/>
                    <a:lstStyle/>
                    <a:p>
                      <a:r>
                        <a:rPr lang="en-US" b="1" dirty="0">
                          <a:latin typeface="ITC Franklin Gothic Std Book" panose="020B0504030503020204" pitchFamily="34" charset="77"/>
                        </a:rPr>
                        <a:t>Observation Frequency</a:t>
                      </a:r>
                    </a:p>
                  </a:txBody>
                  <a:tcPr/>
                </a:tc>
                <a:tc>
                  <a:txBody>
                    <a:bodyPr/>
                    <a:lstStyle/>
                    <a:p>
                      <a:r>
                        <a:rPr lang="en-US" sz="1800" dirty="0">
                          <a:latin typeface="ITC Franklin Gothic Std Book" panose="020B0504030503020204" pitchFamily="34" charset="77"/>
                        </a:rPr>
                        <a:t>Annual</a:t>
                      </a:r>
                    </a:p>
                  </a:txBody>
                  <a:tcPr/>
                </a:tc>
                <a:tc>
                  <a:txBody>
                    <a:bodyPr/>
                    <a:lstStyle/>
                    <a:p>
                      <a:endParaRPr lang="en-US" sz="1800" dirty="0">
                        <a:latin typeface="ITC Franklin Gothic Std Book" panose="020B0504030503020204" pitchFamily="34" charset="77"/>
                      </a:endParaRPr>
                    </a:p>
                  </a:txBody>
                  <a:tcPr anchor="ctr"/>
                </a:tc>
                <a:extLst>
                  <a:ext uri="{0D108BD9-81ED-4DB2-BD59-A6C34878D82A}">
                    <a16:rowId xmlns:a16="http://schemas.microsoft.com/office/drawing/2014/main" val="1040500298"/>
                  </a:ext>
                </a:extLst>
              </a:tr>
              <a:tr h="664035">
                <a:tc>
                  <a:txBody>
                    <a:bodyPr/>
                    <a:lstStyle/>
                    <a:p>
                      <a:r>
                        <a:rPr lang="en-US" b="1" dirty="0">
                          <a:latin typeface="ITC Franklin Gothic Std Book" panose="020B0504030503020204" pitchFamily="34" charset="77"/>
                        </a:rPr>
                        <a:t>Available Years</a:t>
                      </a:r>
                    </a:p>
                  </a:txBody>
                  <a:tcPr/>
                </a:tc>
                <a:tc>
                  <a:txBody>
                    <a:bodyPr/>
                    <a:lstStyle/>
                    <a:p>
                      <a:r>
                        <a:rPr lang="en-US" sz="1800" dirty="0">
                          <a:latin typeface="ITC Franklin Gothic Std Book" panose="020B0504030503020204" pitchFamily="34" charset="77"/>
                        </a:rPr>
                        <a:t>1964 - onwards</a:t>
                      </a:r>
                    </a:p>
                  </a:txBody>
                  <a:tcPr anchor="ctr"/>
                </a:tc>
                <a:tc>
                  <a:txBody>
                    <a:bodyPr/>
                    <a:lstStyle/>
                    <a:p>
                      <a:r>
                        <a:rPr lang="en-US" sz="1800" dirty="0">
                          <a:latin typeface="ITC Franklin Gothic Std Book" panose="020B0504030503020204" pitchFamily="34" charset="77"/>
                        </a:rPr>
                        <a:t>Clarification needed: up to 4 historical home transactions</a:t>
                      </a:r>
                    </a:p>
                  </a:txBody>
                  <a:tcPr anchor="ctr"/>
                </a:tc>
                <a:extLst>
                  <a:ext uri="{0D108BD9-81ED-4DB2-BD59-A6C34878D82A}">
                    <a16:rowId xmlns:a16="http://schemas.microsoft.com/office/drawing/2014/main" val="2135464075"/>
                  </a:ext>
                </a:extLst>
              </a:tr>
              <a:tr h="6007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ITC Franklin Gothic Std Book" panose="020B0504030503020204" pitchFamily="34" charset="77"/>
                        </a:rPr>
                        <a:t>Data Access</a:t>
                      </a:r>
                    </a:p>
                  </a:txBody>
                  <a:tcPr/>
                </a:tc>
                <a:tc>
                  <a:txBody>
                    <a:bodyPr/>
                    <a:lstStyle/>
                    <a:p>
                      <a:r>
                        <a:rPr lang="en-US" sz="1800" dirty="0">
                          <a:latin typeface="ITC Franklin Gothic Std Book" panose="020B0504030503020204" pitchFamily="34" charset="77"/>
                        </a:rPr>
                        <a:t>Separate APIs per year</a:t>
                      </a:r>
                    </a:p>
                  </a:txBody>
                  <a:tcPr/>
                </a:tc>
                <a:tc>
                  <a:txBody>
                    <a:bodyPr/>
                    <a:lstStyle/>
                    <a:p>
                      <a:r>
                        <a:rPr lang="en-US" sz="1800" dirty="0">
                          <a:latin typeface="ITC Franklin Gothic Std Book" panose="020B0504030503020204" pitchFamily="34" charset="77"/>
                        </a:rPr>
                        <a:t>Bulk license for REST API (JSON &amp; XML)</a:t>
                      </a:r>
                    </a:p>
                  </a:txBody>
                  <a:tcPr anchor="ctr"/>
                </a:tc>
                <a:extLst>
                  <a:ext uri="{0D108BD9-81ED-4DB2-BD59-A6C34878D82A}">
                    <a16:rowId xmlns:a16="http://schemas.microsoft.com/office/drawing/2014/main" val="1824626440"/>
                  </a:ext>
                </a:extLst>
              </a:tr>
            </a:tbl>
          </a:graphicData>
        </a:graphic>
      </p:graphicFrame>
    </p:spTree>
    <p:extLst>
      <p:ext uri="{BB962C8B-B14F-4D97-AF65-F5344CB8AC3E}">
        <p14:creationId xmlns:p14="http://schemas.microsoft.com/office/powerpoint/2010/main" val="72451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Which data matches our needs?</a:t>
            </a:r>
            <a:br>
              <a:rPr lang="en-US" dirty="0"/>
            </a:br>
            <a:r>
              <a:rPr lang="en-US" sz="2000" dirty="0"/>
              <a:t>Example Data Screening</a:t>
            </a:r>
            <a:endParaRPr lang="en-US" dirty="0"/>
          </a:p>
        </p:txBody>
      </p:sp>
      <p:graphicFrame>
        <p:nvGraphicFramePr>
          <p:cNvPr id="2" name="Table 1">
            <a:extLst>
              <a:ext uri="{FF2B5EF4-FFF2-40B4-BE49-F238E27FC236}">
                <a16:creationId xmlns:a16="http://schemas.microsoft.com/office/drawing/2014/main" id="{B5E8D9B0-28D2-BC44-97EE-BEBFA3D4FB95}"/>
              </a:ext>
            </a:extLst>
          </p:cNvPr>
          <p:cNvGraphicFramePr>
            <a:graphicFrameLocks noGrp="1"/>
          </p:cNvGraphicFramePr>
          <p:nvPr>
            <p:extLst>
              <p:ext uri="{D42A27DB-BD31-4B8C-83A1-F6EECF244321}">
                <p14:modId xmlns:p14="http://schemas.microsoft.com/office/powerpoint/2010/main" val="1339261798"/>
              </p:ext>
            </p:extLst>
          </p:nvPr>
        </p:nvGraphicFramePr>
        <p:xfrm>
          <a:off x="5021703" y="1307890"/>
          <a:ext cx="6790545" cy="4396942"/>
        </p:xfrm>
        <a:graphic>
          <a:graphicData uri="http://schemas.openxmlformats.org/drawingml/2006/table">
            <a:tbl>
              <a:tblPr firstRow="1" bandRow="1">
                <a:tableStyleId>{5C22544A-7EE6-4342-B048-85BDC9FD1C3A}</a:tableStyleId>
              </a:tblPr>
              <a:tblGrid>
                <a:gridCol w="1567049">
                  <a:extLst>
                    <a:ext uri="{9D8B030D-6E8A-4147-A177-3AD203B41FA5}">
                      <a16:colId xmlns:a16="http://schemas.microsoft.com/office/drawing/2014/main" val="1197719772"/>
                    </a:ext>
                  </a:extLst>
                </a:gridCol>
                <a:gridCol w="3049923">
                  <a:extLst>
                    <a:ext uri="{9D8B030D-6E8A-4147-A177-3AD203B41FA5}">
                      <a16:colId xmlns:a16="http://schemas.microsoft.com/office/drawing/2014/main" val="1778898188"/>
                    </a:ext>
                  </a:extLst>
                </a:gridCol>
                <a:gridCol w="2173573">
                  <a:extLst>
                    <a:ext uri="{9D8B030D-6E8A-4147-A177-3AD203B41FA5}">
                      <a16:colId xmlns:a16="http://schemas.microsoft.com/office/drawing/2014/main" val="2784853823"/>
                    </a:ext>
                  </a:extLst>
                </a:gridCol>
              </a:tblGrid>
              <a:tr h="617422">
                <a:tc>
                  <a:txBody>
                    <a:bodyPr/>
                    <a:lstStyle/>
                    <a:p>
                      <a:r>
                        <a:rPr lang="en-US" sz="1600" dirty="0">
                          <a:latin typeface="ITC Franklin Gothic Std Book" panose="020B0504030503020204" pitchFamily="34" charset="77"/>
                        </a:rPr>
                        <a:t>Criteria</a:t>
                      </a:r>
                    </a:p>
                  </a:txBody>
                  <a:tcPr>
                    <a:solidFill>
                      <a:srgbClr val="002060"/>
                    </a:solidFill>
                  </a:tcPr>
                </a:tc>
                <a:tc>
                  <a:txBody>
                    <a:bodyPr/>
                    <a:lstStyle/>
                    <a:p>
                      <a:r>
                        <a:rPr lang="en-US" sz="1600" dirty="0">
                          <a:latin typeface="ITC Franklin Gothic Std Book" panose="020B0504030503020204" pitchFamily="34" charset="77"/>
                        </a:rPr>
                        <a:t>Community County Business Patterns (Census)</a:t>
                      </a:r>
                    </a:p>
                  </a:txBody>
                  <a:tcPr>
                    <a:solidFill>
                      <a:srgbClr val="002060"/>
                    </a:solidFill>
                  </a:tcPr>
                </a:tc>
                <a:tc>
                  <a:txBody>
                    <a:bodyPr/>
                    <a:lstStyle/>
                    <a:p>
                      <a:r>
                        <a:rPr lang="en-US" sz="1600" dirty="0" err="1">
                          <a:latin typeface="ITC Franklin Gothic Std Book" panose="020B0504030503020204" pitchFamily="34" charset="77"/>
                        </a:rPr>
                        <a:t>RealtyTrac</a:t>
                      </a:r>
                      <a:r>
                        <a:rPr lang="en-US" sz="1600" dirty="0">
                          <a:latin typeface="ITC Franklin Gothic Std Book" panose="020B0504030503020204" pitchFamily="34" charset="77"/>
                        </a:rPr>
                        <a:t> -&gt; ATTOM</a:t>
                      </a:r>
                    </a:p>
                  </a:txBody>
                  <a:tcPr anchor="ctr">
                    <a:solidFill>
                      <a:srgbClr val="002060"/>
                    </a:solidFill>
                  </a:tcPr>
                </a:tc>
                <a:extLst>
                  <a:ext uri="{0D108BD9-81ED-4DB2-BD59-A6C34878D82A}">
                    <a16:rowId xmlns:a16="http://schemas.microsoft.com/office/drawing/2014/main" val="3149972879"/>
                  </a:ext>
                </a:extLst>
              </a:tr>
              <a:tr h="1065687">
                <a:tc>
                  <a:txBody>
                    <a:bodyPr/>
                    <a:lstStyle/>
                    <a:p>
                      <a:r>
                        <a:rPr lang="en-US" sz="1400" b="1" dirty="0">
                          <a:latin typeface="ITC Franklin Gothic Std Book" panose="020B0504030503020204" pitchFamily="34" charset="77"/>
                        </a:rPr>
                        <a:t>Geographic level</a:t>
                      </a:r>
                    </a:p>
                  </a:txBody>
                  <a:tcPr/>
                </a:tc>
                <a:tc>
                  <a:txBody>
                    <a:bodyPr/>
                    <a:lstStyle/>
                    <a:p>
                      <a:r>
                        <a:rPr lang="en-US" sz="1400" dirty="0">
                          <a:latin typeface="ITC Franklin Gothic Std Book" panose="020B0504030503020204" pitchFamily="34" charset="77"/>
                        </a:rPr>
                        <a:t>National </a:t>
                      </a:r>
                    </a:p>
                    <a:p>
                      <a:r>
                        <a:rPr lang="en-US" sz="1400" dirty="0">
                          <a:latin typeface="ITC Franklin Gothic Std Book" panose="020B0504030503020204" pitchFamily="34" charset="77"/>
                        </a:rPr>
                        <a:t>State </a:t>
                      </a:r>
                    </a:p>
                    <a:p>
                      <a:r>
                        <a:rPr lang="en-US" sz="1400" dirty="0">
                          <a:latin typeface="ITC Franklin Gothic Std Book" panose="020B0504030503020204" pitchFamily="34" charset="77"/>
                        </a:rPr>
                        <a:t>County </a:t>
                      </a:r>
                    </a:p>
                    <a:p>
                      <a:r>
                        <a:rPr lang="en-US" sz="1400" dirty="0">
                          <a:latin typeface="ITC Franklin Gothic Std Book" panose="020B0504030503020204" pitchFamily="34" charset="77"/>
                        </a:rPr>
                        <a:t>Metropolitan area </a:t>
                      </a:r>
                    </a:p>
                    <a:p>
                      <a:r>
                        <a:rPr lang="en-US" sz="1400" dirty="0">
                          <a:latin typeface="ITC Franklin Gothic Std Book" panose="020B0504030503020204" pitchFamily="34" charset="77"/>
                        </a:rPr>
                        <a:t>ZIP Code </a:t>
                      </a:r>
                    </a:p>
                    <a:p>
                      <a:r>
                        <a:rPr lang="en-US" sz="1400" dirty="0">
                          <a:latin typeface="ITC Franklin Gothic Std Book" panose="020B0504030503020204" pitchFamily="34" charset="77"/>
                        </a:rPr>
                        <a:t>Congressional District</a:t>
                      </a:r>
                    </a:p>
                  </a:txBody>
                  <a:tcPr anchor="ctr"/>
                </a:tc>
                <a:tc>
                  <a:txBody>
                    <a:bodyPr/>
                    <a:lstStyle/>
                    <a:p>
                      <a:r>
                        <a:rPr lang="en-US" sz="1400" dirty="0">
                          <a:latin typeface="ITC Franklin Gothic Std Book" panose="020B0504030503020204" pitchFamily="34" charset="77"/>
                        </a:rPr>
                        <a:t>National </a:t>
                      </a:r>
                    </a:p>
                    <a:p>
                      <a:r>
                        <a:rPr lang="en-US" sz="1400" dirty="0">
                          <a:latin typeface="ITC Franklin Gothic Std Book" panose="020B0504030503020204" pitchFamily="34" charset="77"/>
                        </a:rPr>
                        <a:t>State </a:t>
                      </a:r>
                    </a:p>
                    <a:p>
                      <a:r>
                        <a:rPr lang="en-US" sz="1400" dirty="0">
                          <a:latin typeface="ITC Franklin Gothic Std Book" panose="020B0504030503020204" pitchFamily="34" charset="77"/>
                        </a:rPr>
                        <a:t>Zip Code </a:t>
                      </a:r>
                    </a:p>
                    <a:p>
                      <a:r>
                        <a:rPr lang="en-US" sz="1400" dirty="0">
                          <a:latin typeface="ITC Franklin Gothic Std Book" panose="020B0504030503020204" pitchFamily="34" charset="77"/>
                        </a:rPr>
                        <a:t>Ad-hoc shapes </a:t>
                      </a:r>
                    </a:p>
                    <a:p>
                      <a:r>
                        <a:rPr lang="en-US" sz="1400" dirty="0">
                          <a:latin typeface="ITC Franklin Gothic Std Book" panose="020B0504030503020204" pitchFamily="34" charset="77"/>
                        </a:rPr>
                        <a:t>Parcels</a:t>
                      </a:r>
                    </a:p>
                  </a:txBody>
                  <a:tcPr anchor="ctr"/>
                </a:tc>
                <a:extLst>
                  <a:ext uri="{0D108BD9-81ED-4DB2-BD59-A6C34878D82A}">
                    <a16:rowId xmlns:a16="http://schemas.microsoft.com/office/drawing/2014/main" val="3602558166"/>
                  </a:ext>
                </a:extLst>
              </a:tr>
              <a:tr h="498425">
                <a:tc>
                  <a:txBody>
                    <a:bodyPr/>
                    <a:lstStyle/>
                    <a:p>
                      <a:r>
                        <a:rPr lang="en-US" sz="1400" b="1" dirty="0">
                          <a:latin typeface="ITC Franklin Gothic Std Book" panose="020B0504030503020204" pitchFamily="34" charset="77"/>
                        </a:rPr>
                        <a:t>Observation Frequency</a:t>
                      </a:r>
                    </a:p>
                  </a:txBody>
                  <a:tcPr/>
                </a:tc>
                <a:tc>
                  <a:txBody>
                    <a:bodyPr/>
                    <a:lstStyle/>
                    <a:p>
                      <a:r>
                        <a:rPr lang="en-US" sz="1400" dirty="0">
                          <a:latin typeface="ITC Franklin Gothic Std Book" panose="020B0504030503020204" pitchFamily="34" charset="77"/>
                        </a:rPr>
                        <a:t>Annual</a:t>
                      </a:r>
                    </a:p>
                  </a:txBody>
                  <a:tcPr/>
                </a:tc>
                <a:tc>
                  <a:txBody>
                    <a:bodyPr/>
                    <a:lstStyle/>
                    <a:p>
                      <a:endParaRPr lang="en-US" sz="1400" dirty="0">
                        <a:latin typeface="ITC Franklin Gothic Std Book" panose="020B0504030503020204" pitchFamily="34" charset="77"/>
                      </a:endParaRPr>
                    </a:p>
                  </a:txBody>
                  <a:tcPr anchor="ctr"/>
                </a:tc>
                <a:extLst>
                  <a:ext uri="{0D108BD9-81ED-4DB2-BD59-A6C34878D82A}">
                    <a16:rowId xmlns:a16="http://schemas.microsoft.com/office/drawing/2014/main" val="1040500298"/>
                  </a:ext>
                </a:extLst>
              </a:tr>
              <a:tr h="389744">
                <a:tc>
                  <a:txBody>
                    <a:bodyPr/>
                    <a:lstStyle/>
                    <a:p>
                      <a:r>
                        <a:rPr lang="en-US" sz="1400" b="1" dirty="0">
                          <a:latin typeface="ITC Franklin Gothic Std Book" panose="020B0504030503020204" pitchFamily="34" charset="77"/>
                        </a:rPr>
                        <a:t>Available Years</a:t>
                      </a:r>
                    </a:p>
                  </a:txBody>
                  <a:tcPr/>
                </a:tc>
                <a:tc>
                  <a:txBody>
                    <a:bodyPr/>
                    <a:lstStyle/>
                    <a:p>
                      <a:r>
                        <a:rPr lang="en-US" sz="1400" dirty="0">
                          <a:latin typeface="ITC Franklin Gothic Std Book" panose="020B0504030503020204" pitchFamily="34" charset="77"/>
                        </a:rPr>
                        <a:t>1964 - onwards</a:t>
                      </a:r>
                    </a:p>
                  </a:txBody>
                  <a:tcPr anchor="ctr"/>
                </a:tc>
                <a:tc>
                  <a:txBody>
                    <a:bodyPr/>
                    <a:lstStyle/>
                    <a:p>
                      <a:r>
                        <a:rPr lang="en-US" sz="1400" dirty="0">
                          <a:latin typeface="ITC Franklin Gothic Std Book" panose="020B0504030503020204" pitchFamily="34" charset="77"/>
                        </a:rPr>
                        <a:t>Clarification needed: up to 4 historical home transactions</a:t>
                      </a:r>
                    </a:p>
                  </a:txBody>
                  <a:tcPr anchor="ctr"/>
                </a:tc>
                <a:extLst>
                  <a:ext uri="{0D108BD9-81ED-4DB2-BD59-A6C34878D82A}">
                    <a16:rowId xmlns:a16="http://schemas.microsoft.com/office/drawing/2014/main" val="2135464075"/>
                  </a:ext>
                </a:extLst>
              </a:tr>
              <a:tr h="3747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latin typeface="ITC Franklin Gothic Std Book" panose="020B0504030503020204" pitchFamily="34" charset="77"/>
                        </a:rPr>
                        <a:t>Data Access</a:t>
                      </a:r>
                    </a:p>
                  </a:txBody>
                  <a:tcPr/>
                </a:tc>
                <a:tc>
                  <a:txBody>
                    <a:bodyPr/>
                    <a:lstStyle/>
                    <a:p>
                      <a:r>
                        <a:rPr lang="en-US" sz="1400" dirty="0">
                          <a:latin typeface="ITC Franklin Gothic Std Book" panose="020B0504030503020204" pitchFamily="34" charset="77"/>
                        </a:rPr>
                        <a:t>Separate APIs per year</a:t>
                      </a:r>
                    </a:p>
                  </a:txBody>
                  <a:tcPr/>
                </a:tc>
                <a:tc>
                  <a:txBody>
                    <a:bodyPr/>
                    <a:lstStyle/>
                    <a:p>
                      <a:r>
                        <a:rPr lang="en-US" sz="1400" dirty="0">
                          <a:latin typeface="ITC Franklin Gothic Std Book" panose="020B0504030503020204" pitchFamily="34" charset="77"/>
                        </a:rPr>
                        <a:t>Bulk license for REST API (JSON &amp; XML)</a:t>
                      </a:r>
                    </a:p>
                  </a:txBody>
                  <a:tcPr anchor="ctr"/>
                </a:tc>
                <a:extLst>
                  <a:ext uri="{0D108BD9-81ED-4DB2-BD59-A6C34878D82A}">
                    <a16:rowId xmlns:a16="http://schemas.microsoft.com/office/drawing/2014/main" val="1824626440"/>
                  </a:ext>
                </a:extLst>
              </a:tr>
              <a:tr h="374754">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a:latin typeface="ITC Franklin Gothic Std Book" panose="020B0504030503020204" pitchFamily="34" charset="77"/>
                        </a:rPr>
                        <a:t>Determine whether to keep or throw each dataset.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dirty="0">
                          <a:solidFill>
                            <a:srgbClr val="00B050"/>
                          </a:solidFill>
                          <a:latin typeface="ITC Franklin Gothic Std Book" panose="020B0504030503020204" pitchFamily="34" charset="77"/>
                        </a:rPr>
                        <a:t>Keep</a:t>
                      </a:r>
                      <a:r>
                        <a:rPr lang="en-US" sz="1800" b="0" dirty="0">
                          <a:latin typeface="ITC Franklin Gothic Std Book" panose="020B0504030503020204" pitchFamily="34" charset="77"/>
                        </a:rPr>
                        <a:t> means continue screening. </a:t>
                      </a:r>
                      <a:r>
                        <a:rPr lang="en-US" sz="1800" b="1" dirty="0">
                          <a:solidFill>
                            <a:srgbClr val="C00000"/>
                          </a:solidFill>
                          <a:latin typeface="ITC Franklin Gothic Std Book" panose="020B0504030503020204" pitchFamily="34" charset="77"/>
                        </a:rPr>
                        <a:t>Shelve</a:t>
                      </a:r>
                      <a:r>
                        <a:rPr lang="en-US" sz="1800" b="0" dirty="0">
                          <a:latin typeface="ITC Franklin Gothic Std Book" panose="020B0504030503020204" pitchFamily="34" charset="77"/>
                        </a:rPr>
                        <a:t> means document. </a:t>
                      </a:r>
                    </a:p>
                  </a:txBody>
                  <a:tcPr>
                    <a:noFill/>
                  </a:tcPr>
                </a:tc>
                <a:tc hMerge="1">
                  <a:txBody>
                    <a:bodyPr/>
                    <a:lstStyle/>
                    <a:p>
                      <a:endParaRPr lang="en-US" sz="1400" dirty="0">
                        <a:latin typeface="ITC Franklin Gothic Std Book" panose="020B0504030503020204" pitchFamily="34" charset="77"/>
                      </a:endParaRPr>
                    </a:p>
                  </a:txBody>
                  <a:tcPr>
                    <a:noFill/>
                  </a:tcPr>
                </a:tc>
                <a:tc hMerge="1">
                  <a:txBody>
                    <a:bodyPr/>
                    <a:lstStyle/>
                    <a:p>
                      <a:endParaRPr lang="en-US" sz="1400" dirty="0">
                        <a:latin typeface="ITC Franklin Gothic Std Book" panose="020B0504030503020204" pitchFamily="34" charset="77"/>
                      </a:endParaRPr>
                    </a:p>
                  </a:txBody>
                  <a:tcPr anchor="ctr">
                    <a:noFill/>
                  </a:tcPr>
                </a:tc>
                <a:extLst>
                  <a:ext uri="{0D108BD9-81ED-4DB2-BD59-A6C34878D82A}">
                    <a16:rowId xmlns:a16="http://schemas.microsoft.com/office/drawing/2014/main" val="283077451"/>
                  </a:ext>
                </a:extLst>
              </a:tr>
            </a:tbl>
          </a:graphicData>
        </a:graphic>
      </p:graphicFrame>
      <p:pic>
        <p:nvPicPr>
          <p:cNvPr id="6" name="Picture 5">
            <a:extLst>
              <a:ext uri="{FF2B5EF4-FFF2-40B4-BE49-F238E27FC236}">
                <a16:creationId xmlns:a16="http://schemas.microsoft.com/office/drawing/2014/main" id="{D49B6DF4-0132-3245-ACAF-AAF8440366AB}"/>
              </a:ext>
            </a:extLst>
          </p:cNvPr>
          <p:cNvPicPr>
            <a:picLocks noChangeAspect="1"/>
          </p:cNvPicPr>
          <p:nvPr/>
        </p:nvPicPr>
        <p:blipFill>
          <a:blip r:embed="rId3"/>
          <a:stretch>
            <a:fillRect/>
          </a:stretch>
        </p:blipFill>
        <p:spPr>
          <a:xfrm>
            <a:off x="642997" y="1128607"/>
            <a:ext cx="4182255" cy="4561230"/>
          </a:xfrm>
          <a:prstGeom prst="rect">
            <a:avLst/>
          </a:prstGeom>
        </p:spPr>
      </p:pic>
    </p:spTree>
    <p:extLst>
      <p:ext uri="{BB962C8B-B14F-4D97-AF65-F5344CB8AC3E}">
        <p14:creationId xmlns:p14="http://schemas.microsoft.com/office/powerpoint/2010/main" val="1624652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Results of Data Inventory</a:t>
            </a:r>
          </a:p>
        </p:txBody>
      </p:sp>
      <p:sp>
        <p:nvSpPr>
          <p:cNvPr id="8" name="Content Placeholder 9">
            <a:extLst>
              <a:ext uri="{FF2B5EF4-FFF2-40B4-BE49-F238E27FC236}">
                <a16:creationId xmlns:a16="http://schemas.microsoft.com/office/drawing/2014/main" id="{B01B4C06-6064-5946-9B89-9AFA7D10FA7E}"/>
              </a:ext>
            </a:extLst>
          </p:cNvPr>
          <p:cNvSpPr txBox="1">
            <a:spLocks/>
          </p:cNvSpPr>
          <p:nvPr/>
        </p:nvSpPr>
        <p:spPr>
          <a:xfrm>
            <a:off x="7240248" y="1230496"/>
            <a:ext cx="4796853" cy="513323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000"/>
              </a:spcAft>
              <a:buNone/>
            </a:pPr>
            <a:r>
              <a:rPr lang="en-US" sz="1800" b="1" dirty="0">
                <a:solidFill>
                  <a:srgbClr val="0D3168"/>
                </a:solidFill>
                <a:latin typeface="ITC Franklin Gothic Std Book" panose="020B0504030503020204" pitchFamily="34" charset="77"/>
              </a:rPr>
              <a:t>Broadband</a:t>
            </a:r>
          </a:p>
          <a:p>
            <a:pPr>
              <a:spcBef>
                <a:spcPts val="0"/>
              </a:spcBef>
              <a:spcAft>
                <a:spcPts val="400"/>
              </a:spcAft>
            </a:pPr>
            <a:r>
              <a:rPr lang="en-US" sz="1600" b="1" dirty="0" err="1">
                <a:solidFill>
                  <a:srgbClr val="00B050"/>
                </a:solidFill>
                <a:latin typeface="ITC Franklin Gothic Std Book" panose="020B0504030503020204" pitchFamily="34" charset="77"/>
              </a:rPr>
              <a:t>BroadbandUSA.com</a:t>
            </a:r>
            <a:r>
              <a:rPr lang="en-US" sz="1600" b="1" dirty="0">
                <a:solidFill>
                  <a:srgbClr val="00B050"/>
                </a:solidFill>
                <a:latin typeface="ITC Franklin Gothic Std Book" panose="020B0504030503020204" pitchFamily="34" charset="77"/>
              </a:rPr>
              <a:t> (National Telecommunications and Information Administration)</a:t>
            </a:r>
          </a:p>
          <a:p>
            <a:pPr>
              <a:spcBef>
                <a:spcPts val="0"/>
              </a:spcBef>
              <a:spcAft>
                <a:spcPts val="400"/>
              </a:spcAft>
            </a:pPr>
            <a:r>
              <a:rPr lang="en-US" sz="1600" dirty="0">
                <a:solidFill>
                  <a:srgbClr val="C00000"/>
                </a:solidFill>
                <a:latin typeface="ITC Franklin Gothic Std Book" panose="020B0504030503020204" pitchFamily="34" charset="77"/>
              </a:rPr>
              <a:t>National Broadband Map (National Telecommunications and Information Administration)</a:t>
            </a:r>
          </a:p>
          <a:p>
            <a:pPr>
              <a:spcBef>
                <a:spcPts val="0"/>
              </a:spcBef>
              <a:spcAft>
                <a:spcPts val="400"/>
              </a:spcAft>
            </a:pPr>
            <a:r>
              <a:rPr lang="en-US" sz="1600" b="1" dirty="0">
                <a:solidFill>
                  <a:srgbClr val="00B050"/>
                </a:solidFill>
                <a:latin typeface="ITC Franklin Gothic Std Book" panose="020B0504030503020204" pitchFamily="34" charset="77"/>
              </a:rPr>
              <a:t>Form 477 (Federal Communications Commission)</a:t>
            </a:r>
          </a:p>
          <a:p>
            <a:pPr>
              <a:spcBef>
                <a:spcPts val="0"/>
              </a:spcBef>
              <a:spcAft>
                <a:spcPts val="400"/>
              </a:spcAft>
            </a:pPr>
            <a:r>
              <a:rPr lang="en-US" sz="1600" dirty="0">
                <a:solidFill>
                  <a:srgbClr val="C00000"/>
                </a:solidFill>
                <a:latin typeface="ITC Franklin Gothic Std Book" panose="020B0504030503020204" pitchFamily="34" charset="77"/>
              </a:rPr>
              <a:t>Consumer Technographics® North American Technology, Media, And Telecom Benchmark (Forrester)</a:t>
            </a:r>
          </a:p>
          <a:p>
            <a:pPr>
              <a:spcBef>
                <a:spcPts val="0"/>
              </a:spcBef>
              <a:spcAft>
                <a:spcPts val="400"/>
              </a:spcAft>
            </a:pPr>
            <a:r>
              <a:rPr lang="en-US" sz="1600" dirty="0">
                <a:solidFill>
                  <a:srgbClr val="C00000"/>
                </a:solidFill>
                <a:latin typeface="ITC Franklin Gothic Std Book" panose="020B0504030503020204" pitchFamily="34" charset="77"/>
              </a:rPr>
              <a:t>Consumer Technographics® North American Online Benchmark Survey, Part 2 and Part 1 (Forrester)</a:t>
            </a:r>
          </a:p>
          <a:p>
            <a:pPr>
              <a:spcBef>
                <a:spcPts val="0"/>
              </a:spcBef>
              <a:spcAft>
                <a:spcPts val="400"/>
              </a:spcAft>
            </a:pPr>
            <a:r>
              <a:rPr lang="en-US" sz="1600" b="1" dirty="0" err="1">
                <a:solidFill>
                  <a:srgbClr val="00B050"/>
                </a:solidFill>
                <a:latin typeface="ITC Franklin Gothic Std Book" panose="020B0504030503020204" pitchFamily="34" charset="77"/>
              </a:rPr>
              <a:t>BroadbandNow.com</a:t>
            </a:r>
            <a:r>
              <a:rPr lang="en-US" sz="1600" b="1" dirty="0">
                <a:solidFill>
                  <a:srgbClr val="00B050"/>
                </a:solidFill>
                <a:latin typeface="ITC Franklin Gothic Std Book" panose="020B0504030503020204" pitchFamily="34" charset="77"/>
              </a:rPr>
              <a:t>	</a:t>
            </a:r>
          </a:p>
          <a:p>
            <a:pPr>
              <a:spcBef>
                <a:spcPts val="0"/>
              </a:spcBef>
              <a:spcAft>
                <a:spcPts val="400"/>
              </a:spcAft>
            </a:pPr>
            <a:r>
              <a:rPr lang="en-US" sz="1600" dirty="0" err="1">
                <a:solidFill>
                  <a:srgbClr val="C00000"/>
                </a:solidFill>
                <a:latin typeface="ITC Franklin Gothic Std Book" panose="020B0504030503020204" pitchFamily="34" charset="77"/>
              </a:rPr>
              <a:t>FiberLocator.com</a:t>
            </a:r>
            <a:endParaRPr lang="en-US" sz="1600" dirty="0">
              <a:solidFill>
                <a:srgbClr val="C00000"/>
              </a:solidFill>
              <a:latin typeface="ITC Franklin Gothic Std Book" panose="020B0504030503020204" pitchFamily="34" charset="77"/>
            </a:endParaRPr>
          </a:p>
        </p:txBody>
      </p:sp>
      <p:sp>
        <p:nvSpPr>
          <p:cNvPr id="9" name="Content Placeholder 9">
            <a:extLst>
              <a:ext uri="{FF2B5EF4-FFF2-40B4-BE49-F238E27FC236}">
                <a16:creationId xmlns:a16="http://schemas.microsoft.com/office/drawing/2014/main" id="{3EEC820B-2C48-0A4F-8008-F6AFA788DA0D}"/>
              </a:ext>
            </a:extLst>
          </p:cNvPr>
          <p:cNvSpPr txBox="1">
            <a:spLocks/>
          </p:cNvSpPr>
          <p:nvPr/>
        </p:nvSpPr>
        <p:spPr>
          <a:xfrm>
            <a:off x="3357797" y="1230497"/>
            <a:ext cx="3882451" cy="492316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000"/>
              </a:spcAft>
              <a:buNone/>
            </a:pPr>
            <a:r>
              <a:rPr lang="en-US" sz="1800" b="1" dirty="0">
                <a:solidFill>
                  <a:srgbClr val="0D3168"/>
                </a:solidFill>
                <a:latin typeface="ITC Franklin Gothic Std Book" panose="020B0504030503020204" pitchFamily="34" charset="77"/>
              </a:rPr>
              <a:t>Program Impact</a:t>
            </a:r>
          </a:p>
          <a:p>
            <a:pPr>
              <a:spcBef>
                <a:spcPts val="0"/>
              </a:spcBef>
              <a:spcAft>
                <a:spcPts val="400"/>
              </a:spcAft>
            </a:pPr>
            <a:r>
              <a:rPr lang="en-US" sz="1600" dirty="0" err="1">
                <a:solidFill>
                  <a:srgbClr val="C00000"/>
                </a:solidFill>
                <a:latin typeface="ITC Franklin Gothic Std Book" panose="020B0504030503020204" pitchFamily="34" charset="77"/>
              </a:rPr>
              <a:t>RealtyTrac</a:t>
            </a:r>
            <a:r>
              <a:rPr lang="en-US" sz="1600" dirty="0">
                <a:solidFill>
                  <a:srgbClr val="C00000"/>
                </a:solidFill>
                <a:latin typeface="ITC Franklin Gothic Std Book" panose="020B0504030503020204" pitchFamily="34" charset="77"/>
              </a:rPr>
              <a:t> (powered by ATTOM) 	</a:t>
            </a:r>
          </a:p>
          <a:p>
            <a:pPr>
              <a:spcBef>
                <a:spcPts val="0"/>
              </a:spcBef>
              <a:spcAft>
                <a:spcPts val="400"/>
              </a:spcAft>
            </a:pPr>
            <a:r>
              <a:rPr lang="en-US" sz="1600" dirty="0">
                <a:solidFill>
                  <a:srgbClr val="C00000"/>
                </a:solidFill>
                <a:latin typeface="ITC Franklin Gothic Std Book" panose="020B0504030503020204" pitchFamily="34" charset="77"/>
              </a:rPr>
              <a:t>ATTOM</a:t>
            </a:r>
            <a:r>
              <a:rPr lang="en-US" sz="1600" dirty="0">
                <a:solidFill>
                  <a:srgbClr val="0D3168"/>
                </a:solidFill>
                <a:latin typeface="ITC Franklin Gothic Std Book" panose="020B0504030503020204" pitchFamily="34" charset="77"/>
              </a:rPr>
              <a:t>	</a:t>
            </a:r>
          </a:p>
          <a:p>
            <a:pPr>
              <a:spcBef>
                <a:spcPts val="0"/>
              </a:spcBef>
              <a:spcAft>
                <a:spcPts val="400"/>
              </a:spcAft>
            </a:pPr>
            <a:r>
              <a:rPr lang="en-US" sz="1600" b="1" dirty="0">
                <a:solidFill>
                  <a:srgbClr val="00B050"/>
                </a:solidFill>
                <a:latin typeface="ITC Franklin Gothic Std Book" panose="020B0504030503020204" pitchFamily="34" charset="77"/>
              </a:rPr>
              <a:t>CoreLogic</a:t>
            </a:r>
            <a:r>
              <a:rPr lang="en-US" sz="1600" dirty="0">
                <a:solidFill>
                  <a:srgbClr val="0D3168"/>
                </a:solidFill>
                <a:latin typeface="ITC Franklin Gothic Std Book" panose="020B0504030503020204" pitchFamily="34" charset="77"/>
              </a:rPr>
              <a:t>	</a:t>
            </a:r>
          </a:p>
          <a:p>
            <a:pPr>
              <a:spcBef>
                <a:spcPts val="0"/>
              </a:spcBef>
              <a:spcAft>
                <a:spcPts val="400"/>
              </a:spcAft>
            </a:pPr>
            <a:r>
              <a:rPr lang="en-US" sz="1600" dirty="0">
                <a:solidFill>
                  <a:srgbClr val="C00000"/>
                </a:solidFill>
                <a:latin typeface="ITC Franklin Gothic Std Book" panose="020B0504030503020204" pitchFamily="34" charset="77"/>
              </a:rPr>
              <a:t>Multiple Listing Service</a:t>
            </a:r>
            <a:r>
              <a:rPr lang="en-US" sz="1600" dirty="0">
                <a:solidFill>
                  <a:srgbClr val="0D3168"/>
                </a:solidFill>
                <a:latin typeface="ITC Franklin Gothic Std Book" panose="020B0504030503020204" pitchFamily="34" charset="77"/>
              </a:rPr>
              <a:t>	</a:t>
            </a:r>
          </a:p>
          <a:p>
            <a:pPr>
              <a:spcBef>
                <a:spcPts val="0"/>
              </a:spcBef>
              <a:spcAft>
                <a:spcPts val="400"/>
              </a:spcAft>
            </a:pPr>
            <a:r>
              <a:rPr lang="en-US" sz="1600" dirty="0">
                <a:solidFill>
                  <a:srgbClr val="C00000"/>
                </a:solidFill>
                <a:latin typeface="ITC Franklin Gothic Std Book" panose="020B0504030503020204" pitchFamily="34" charset="77"/>
              </a:rPr>
              <a:t>Community County Business Patterns (Census)	</a:t>
            </a:r>
          </a:p>
          <a:p>
            <a:pPr>
              <a:spcBef>
                <a:spcPts val="0"/>
              </a:spcBef>
              <a:spcAft>
                <a:spcPts val="400"/>
              </a:spcAft>
            </a:pPr>
            <a:r>
              <a:rPr lang="en-US" sz="1600" dirty="0">
                <a:solidFill>
                  <a:srgbClr val="C00000"/>
                </a:solidFill>
                <a:latin typeface="ITC Franklin Gothic Std Book" panose="020B0504030503020204" pitchFamily="34" charset="77"/>
              </a:rPr>
              <a:t>American Housing Survey (Census)	</a:t>
            </a:r>
          </a:p>
          <a:p>
            <a:pPr>
              <a:spcBef>
                <a:spcPts val="0"/>
              </a:spcBef>
              <a:spcAft>
                <a:spcPts val="400"/>
              </a:spcAft>
            </a:pPr>
            <a:r>
              <a:rPr lang="en-US" sz="1600" dirty="0">
                <a:solidFill>
                  <a:srgbClr val="C00000"/>
                </a:solidFill>
                <a:latin typeface="ITC Franklin Gothic Std Book" panose="020B0504030503020204" pitchFamily="34" charset="77"/>
              </a:rPr>
              <a:t>National Establishment Time Series	</a:t>
            </a:r>
          </a:p>
          <a:p>
            <a:pPr>
              <a:spcBef>
                <a:spcPts val="0"/>
              </a:spcBef>
              <a:spcAft>
                <a:spcPts val="400"/>
              </a:spcAft>
            </a:pPr>
            <a:r>
              <a:rPr lang="en-US" sz="1600" dirty="0">
                <a:solidFill>
                  <a:srgbClr val="C00000"/>
                </a:solidFill>
                <a:latin typeface="ITC Franklin Gothic Std Book" panose="020B0504030503020204" pitchFamily="34" charset="77"/>
              </a:rPr>
              <a:t>Zillow	/ Trulia	</a:t>
            </a:r>
          </a:p>
          <a:p>
            <a:pPr>
              <a:spcBef>
                <a:spcPts val="0"/>
              </a:spcBef>
              <a:spcAft>
                <a:spcPts val="400"/>
              </a:spcAft>
            </a:pPr>
            <a:r>
              <a:rPr lang="en-US" sz="1600" b="1" dirty="0">
                <a:solidFill>
                  <a:srgbClr val="00B050"/>
                </a:solidFill>
                <a:latin typeface="ITC Franklin Gothic Std Book" panose="020B0504030503020204" pitchFamily="34" charset="77"/>
              </a:rPr>
              <a:t>Municipality sales data</a:t>
            </a:r>
            <a:r>
              <a:rPr lang="en-US" sz="1600" dirty="0">
                <a:solidFill>
                  <a:srgbClr val="0D3168"/>
                </a:solidFill>
                <a:latin typeface="ITC Franklin Gothic Std Book" panose="020B0504030503020204" pitchFamily="34" charset="77"/>
              </a:rPr>
              <a:t>	</a:t>
            </a:r>
          </a:p>
          <a:p>
            <a:pPr>
              <a:spcBef>
                <a:spcPts val="0"/>
              </a:spcBef>
              <a:spcAft>
                <a:spcPts val="400"/>
              </a:spcAft>
            </a:pPr>
            <a:r>
              <a:rPr lang="en-US" sz="1600" dirty="0">
                <a:solidFill>
                  <a:srgbClr val="C00000"/>
                </a:solidFill>
                <a:latin typeface="ITC Franklin Gothic Std Book" panose="020B0504030503020204" pitchFamily="34" charset="77"/>
              </a:rPr>
              <a:t>Texas A&amp;M Real Estate Center - housing activity - sales &amp; volume dollars	</a:t>
            </a:r>
          </a:p>
          <a:p>
            <a:pPr>
              <a:spcBef>
                <a:spcPts val="0"/>
              </a:spcBef>
              <a:spcAft>
                <a:spcPts val="400"/>
              </a:spcAft>
            </a:pPr>
            <a:r>
              <a:rPr lang="en-US" sz="1600" dirty="0">
                <a:solidFill>
                  <a:srgbClr val="C00000"/>
                </a:solidFill>
                <a:latin typeface="ITC Franklin Gothic Std Book" panose="020B0504030503020204" pitchFamily="34" charset="77"/>
              </a:rPr>
              <a:t>Local open data</a:t>
            </a:r>
          </a:p>
        </p:txBody>
      </p:sp>
      <p:sp>
        <p:nvSpPr>
          <p:cNvPr id="10" name="Rectangle 9">
            <a:extLst>
              <a:ext uri="{FF2B5EF4-FFF2-40B4-BE49-F238E27FC236}">
                <a16:creationId xmlns:a16="http://schemas.microsoft.com/office/drawing/2014/main" id="{CB03505D-83BF-FE42-B94F-7716B536F49F}"/>
              </a:ext>
            </a:extLst>
          </p:cNvPr>
          <p:cNvSpPr/>
          <p:nvPr/>
        </p:nvSpPr>
        <p:spPr>
          <a:xfrm>
            <a:off x="479685" y="1230497"/>
            <a:ext cx="2878112" cy="2662267"/>
          </a:xfrm>
          <a:prstGeom prst="rect">
            <a:avLst/>
          </a:prstGeom>
        </p:spPr>
        <p:txBody>
          <a:bodyPr wrap="square">
            <a:spAutoFit/>
          </a:bodyPr>
          <a:lstStyle/>
          <a:p>
            <a:pPr>
              <a:spcAft>
                <a:spcPts val="1000"/>
              </a:spcAft>
            </a:pPr>
            <a:r>
              <a:rPr lang="en-US" b="1" dirty="0">
                <a:solidFill>
                  <a:srgbClr val="0D3168"/>
                </a:solidFill>
                <a:latin typeface="ITC Franklin Gothic Std Book" panose="020B0504030503020204" pitchFamily="34" charset="77"/>
              </a:rPr>
              <a:t>Rural Communities</a:t>
            </a:r>
          </a:p>
          <a:p>
            <a:pPr marL="285750" indent="-285750">
              <a:spcBef>
                <a:spcPts val="0"/>
              </a:spcBef>
              <a:spcAft>
                <a:spcPts val="400"/>
              </a:spcAft>
              <a:buFont typeface="Arial" panose="020B0604020202020204" pitchFamily="34" charset="0"/>
              <a:buChar char="•"/>
            </a:pPr>
            <a:r>
              <a:rPr lang="en-US" sz="1600" b="1" dirty="0">
                <a:solidFill>
                  <a:srgbClr val="00B050"/>
                </a:solidFill>
                <a:latin typeface="ITC Franklin Gothic Std Book" panose="020B0504030503020204" pitchFamily="34" charset="77"/>
              </a:rPr>
              <a:t>American Community Survey (Census)	</a:t>
            </a:r>
          </a:p>
          <a:p>
            <a:pPr marL="285750" indent="-285750">
              <a:spcBef>
                <a:spcPts val="0"/>
              </a:spcBef>
              <a:spcAft>
                <a:spcPts val="400"/>
              </a:spcAft>
              <a:buFont typeface="Arial" panose="020B0604020202020204" pitchFamily="34" charset="0"/>
              <a:buChar char="•"/>
            </a:pPr>
            <a:r>
              <a:rPr lang="en-US" sz="1600" dirty="0">
                <a:solidFill>
                  <a:srgbClr val="C00000"/>
                </a:solidFill>
                <a:latin typeface="ITC Franklin Gothic Std Book" panose="020B0504030503020204" pitchFamily="34" charset="77"/>
              </a:rPr>
              <a:t>Quarterly Census of Employment and Wages (Bureau of Labor Statistics)	</a:t>
            </a:r>
          </a:p>
          <a:p>
            <a:pPr marL="285750" indent="-285750">
              <a:spcBef>
                <a:spcPts val="0"/>
              </a:spcBef>
              <a:spcAft>
                <a:spcPts val="400"/>
              </a:spcAft>
              <a:buFont typeface="Arial" panose="020B0604020202020204" pitchFamily="34" charset="0"/>
              <a:buChar char="•"/>
            </a:pPr>
            <a:r>
              <a:rPr lang="en-US" sz="1600" dirty="0">
                <a:solidFill>
                  <a:srgbClr val="C00000"/>
                </a:solidFill>
                <a:latin typeface="ITC Franklin Gothic Std Book" panose="020B0504030503020204" pitchFamily="34" charset="77"/>
              </a:rPr>
              <a:t>Small Business Administration</a:t>
            </a:r>
          </a:p>
        </p:txBody>
      </p:sp>
    </p:spTree>
    <p:extLst>
      <p:ext uri="{BB962C8B-B14F-4D97-AF65-F5344CB8AC3E}">
        <p14:creationId xmlns:p14="http://schemas.microsoft.com/office/powerpoint/2010/main" val="1644187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33977B6-0D50-BB4F-A440-C40764F67564}"/>
              </a:ext>
            </a:extLst>
          </p:cNvPr>
          <p:cNvSpPr txBox="1">
            <a:spLocks/>
          </p:cNvSpPr>
          <p:nvPr/>
        </p:nvSpPr>
        <p:spPr>
          <a:xfrm>
            <a:off x="642997" y="178588"/>
            <a:ext cx="10972800" cy="932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ITC Franklin Gothic Std Book" panose="020B0504030503020204" pitchFamily="34" charset="77"/>
              </a:rPr>
              <a:t>Data Inventory Exercise</a:t>
            </a:r>
          </a:p>
          <a:p>
            <a:r>
              <a:rPr lang="en-US" sz="2000" dirty="0">
                <a:latin typeface="ITC Franklin Gothic Std Book" panose="020B0504030503020204" pitchFamily="34" charset="77"/>
              </a:rPr>
              <a:t>Project Problem</a:t>
            </a:r>
          </a:p>
        </p:txBody>
      </p:sp>
      <p:graphicFrame>
        <p:nvGraphicFramePr>
          <p:cNvPr id="2" name="Table 1">
            <a:extLst>
              <a:ext uri="{FF2B5EF4-FFF2-40B4-BE49-F238E27FC236}">
                <a16:creationId xmlns:a16="http://schemas.microsoft.com/office/drawing/2014/main" id="{46608637-BB9A-7542-A829-D7D132D110E0}"/>
              </a:ext>
            </a:extLst>
          </p:cNvPr>
          <p:cNvGraphicFramePr>
            <a:graphicFrameLocks noGrp="1"/>
          </p:cNvGraphicFramePr>
          <p:nvPr>
            <p:extLst>
              <p:ext uri="{D42A27DB-BD31-4B8C-83A1-F6EECF244321}">
                <p14:modId xmlns:p14="http://schemas.microsoft.com/office/powerpoint/2010/main" val="1346730097"/>
              </p:ext>
            </p:extLst>
          </p:nvPr>
        </p:nvGraphicFramePr>
        <p:xfrm>
          <a:off x="1148464" y="1231275"/>
          <a:ext cx="10282488" cy="4826832"/>
        </p:xfrm>
        <a:graphic>
          <a:graphicData uri="http://schemas.openxmlformats.org/drawingml/2006/table">
            <a:tbl>
              <a:tblPr firstRow="1" bandRow="1">
                <a:tableStyleId>{2D5ABB26-0587-4C30-8999-92F81FD0307C}</a:tableStyleId>
              </a:tblPr>
              <a:tblGrid>
                <a:gridCol w="10282488">
                  <a:extLst>
                    <a:ext uri="{9D8B030D-6E8A-4147-A177-3AD203B41FA5}">
                      <a16:colId xmlns:a16="http://schemas.microsoft.com/office/drawing/2014/main" val="236961986"/>
                    </a:ext>
                  </a:extLst>
                </a:gridCol>
              </a:tblGrid>
              <a:tr h="603354">
                <a:tc>
                  <a:txBody>
                    <a:bodyPr/>
                    <a:lstStyle/>
                    <a:p>
                      <a:pPr algn="ctr"/>
                      <a:r>
                        <a:rPr lang="en-US" sz="1600" b="0" dirty="0">
                          <a:latin typeface="ITC Franklin Gothic Std Book" panose="020B0504030503020204" pitchFamily="34" charset="77"/>
                        </a:rPr>
                        <a:t>What information ABOUT the datasets will help you determine their fit with your research?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83836678"/>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4252508"/>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6308634"/>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8197143"/>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248429"/>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371258"/>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7053285"/>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9112520"/>
                  </a:ext>
                </a:extLst>
              </a:tr>
            </a:tbl>
          </a:graphicData>
        </a:graphic>
      </p:graphicFrame>
      <p:sp>
        <p:nvSpPr>
          <p:cNvPr id="5" name="TextBox 4">
            <a:extLst>
              <a:ext uri="{FF2B5EF4-FFF2-40B4-BE49-F238E27FC236}">
                <a16:creationId xmlns:a16="http://schemas.microsoft.com/office/drawing/2014/main" id="{8BE013A9-BE7E-4847-A52C-3874917FEFC9}"/>
              </a:ext>
            </a:extLst>
          </p:cNvPr>
          <p:cNvSpPr txBox="1"/>
          <p:nvPr/>
        </p:nvSpPr>
        <p:spPr>
          <a:xfrm>
            <a:off x="11789229" y="87086"/>
            <a:ext cx="32252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atin typeface="ITC Franklin Gothic Std Book" panose="020B0504030503020204" pitchFamily="34" charset="77"/>
              </a:rPr>
              <a:t>1</a:t>
            </a:r>
          </a:p>
        </p:txBody>
      </p:sp>
      <p:sp>
        <p:nvSpPr>
          <p:cNvPr id="3" name="Slide Number Placeholder 2">
            <a:extLst>
              <a:ext uri="{FF2B5EF4-FFF2-40B4-BE49-F238E27FC236}">
                <a16:creationId xmlns:a16="http://schemas.microsoft.com/office/drawing/2014/main" id="{547BB2E6-0748-984D-A8D8-0F29F938729C}"/>
              </a:ext>
            </a:extLst>
          </p:cNvPr>
          <p:cNvSpPr>
            <a:spLocks noGrp="1"/>
          </p:cNvSpPr>
          <p:nvPr>
            <p:ph type="sldNum" sz="quarter" idx="12"/>
          </p:nvPr>
        </p:nvSpPr>
        <p:spPr/>
        <p:txBody>
          <a:bodyPr/>
          <a:lstStyle/>
          <a:p>
            <a:fld id="{EE070E67-7AB2-9C44-8839-D7DEADD78AAB}" type="slidenum">
              <a:rPr lang="en-US" smtClean="0"/>
              <a:t>24</a:t>
            </a:fld>
            <a:endParaRPr lang="en-US"/>
          </a:p>
        </p:txBody>
      </p:sp>
    </p:spTree>
    <p:extLst>
      <p:ext uri="{BB962C8B-B14F-4D97-AF65-F5344CB8AC3E}">
        <p14:creationId xmlns:p14="http://schemas.microsoft.com/office/powerpoint/2010/main" val="2353846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33977B6-0D50-BB4F-A440-C40764F67564}"/>
              </a:ext>
            </a:extLst>
          </p:cNvPr>
          <p:cNvSpPr txBox="1">
            <a:spLocks/>
          </p:cNvSpPr>
          <p:nvPr/>
        </p:nvSpPr>
        <p:spPr>
          <a:xfrm>
            <a:off x="642997" y="178588"/>
            <a:ext cx="10972800" cy="932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ITC Franklin Gothic Std Book" panose="020B0504030503020204" pitchFamily="34" charset="77"/>
              </a:rPr>
              <a:t>Data Screening Exercise</a:t>
            </a:r>
          </a:p>
          <a:p>
            <a:r>
              <a:rPr lang="en-US" sz="2000" dirty="0">
                <a:latin typeface="ITC Franklin Gothic Std Book" panose="020B0504030503020204" pitchFamily="34" charset="77"/>
              </a:rPr>
              <a:t>Project Problem</a:t>
            </a:r>
          </a:p>
        </p:txBody>
      </p:sp>
      <p:graphicFrame>
        <p:nvGraphicFramePr>
          <p:cNvPr id="2" name="Table 1">
            <a:extLst>
              <a:ext uri="{FF2B5EF4-FFF2-40B4-BE49-F238E27FC236}">
                <a16:creationId xmlns:a16="http://schemas.microsoft.com/office/drawing/2014/main" id="{46608637-BB9A-7542-A829-D7D132D110E0}"/>
              </a:ext>
            </a:extLst>
          </p:cNvPr>
          <p:cNvGraphicFramePr>
            <a:graphicFrameLocks noGrp="1"/>
          </p:cNvGraphicFramePr>
          <p:nvPr>
            <p:extLst>
              <p:ext uri="{D42A27DB-BD31-4B8C-83A1-F6EECF244321}">
                <p14:modId xmlns:p14="http://schemas.microsoft.com/office/powerpoint/2010/main" val="1810506462"/>
              </p:ext>
            </p:extLst>
          </p:nvPr>
        </p:nvGraphicFramePr>
        <p:xfrm>
          <a:off x="1148464" y="1231275"/>
          <a:ext cx="10282488" cy="5430186"/>
        </p:xfrm>
        <a:graphic>
          <a:graphicData uri="http://schemas.openxmlformats.org/drawingml/2006/table">
            <a:tbl>
              <a:tblPr firstRow="1" bandRow="1">
                <a:tableStyleId>{2D5ABB26-0587-4C30-8999-92F81FD0307C}</a:tableStyleId>
              </a:tblPr>
              <a:tblGrid>
                <a:gridCol w="10282488">
                  <a:extLst>
                    <a:ext uri="{9D8B030D-6E8A-4147-A177-3AD203B41FA5}">
                      <a16:colId xmlns:a16="http://schemas.microsoft.com/office/drawing/2014/main" val="236961986"/>
                    </a:ext>
                  </a:extLst>
                </a:gridCol>
              </a:tblGrid>
              <a:tr h="603354">
                <a:tc>
                  <a:txBody>
                    <a:bodyPr/>
                    <a:lstStyle/>
                    <a:p>
                      <a:pPr algn="ctr"/>
                      <a:r>
                        <a:rPr lang="en-US" sz="1600" b="0" dirty="0">
                          <a:latin typeface="ITC Franklin Gothic Std Book" panose="020B0504030503020204" pitchFamily="34" charset="77"/>
                        </a:rPr>
                        <a:t>What information ABOUT the datasets will help you determine their fit with your research?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83836678"/>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4252508"/>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8197143"/>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248429"/>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371258"/>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7053285"/>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9112520"/>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5348736"/>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6868063"/>
                  </a:ext>
                </a:extLst>
              </a:tr>
            </a:tbl>
          </a:graphicData>
        </a:graphic>
      </p:graphicFrame>
      <p:sp>
        <p:nvSpPr>
          <p:cNvPr id="5" name="TextBox 4">
            <a:extLst>
              <a:ext uri="{FF2B5EF4-FFF2-40B4-BE49-F238E27FC236}">
                <a16:creationId xmlns:a16="http://schemas.microsoft.com/office/drawing/2014/main" id="{8BE013A9-BE7E-4847-A52C-3874917FEFC9}"/>
              </a:ext>
            </a:extLst>
          </p:cNvPr>
          <p:cNvSpPr txBox="1"/>
          <p:nvPr/>
        </p:nvSpPr>
        <p:spPr>
          <a:xfrm>
            <a:off x="11789229" y="87086"/>
            <a:ext cx="32252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atin typeface="ITC Franklin Gothic Std Book" panose="020B0504030503020204" pitchFamily="34" charset="77"/>
              </a:rPr>
              <a:t>1</a:t>
            </a:r>
          </a:p>
        </p:txBody>
      </p:sp>
      <p:sp>
        <p:nvSpPr>
          <p:cNvPr id="3" name="Slide Number Placeholder 2">
            <a:extLst>
              <a:ext uri="{FF2B5EF4-FFF2-40B4-BE49-F238E27FC236}">
                <a16:creationId xmlns:a16="http://schemas.microsoft.com/office/drawing/2014/main" id="{547BB2E6-0748-984D-A8D8-0F29F938729C}"/>
              </a:ext>
            </a:extLst>
          </p:cNvPr>
          <p:cNvSpPr>
            <a:spLocks noGrp="1"/>
          </p:cNvSpPr>
          <p:nvPr>
            <p:ph type="sldNum" sz="quarter" idx="12"/>
          </p:nvPr>
        </p:nvSpPr>
        <p:spPr/>
        <p:txBody>
          <a:bodyPr/>
          <a:lstStyle/>
          <a:p>
            <a:fld id="{EE070E67-7AB2-9C44-8839-D7DEADD78AAB}" type="slidenum">
              <a:rPr lang="en-US" smtClean="0"/>
              <a:t>25</a:t>
            </a:fld>
            <a:endParaRPr lang="en-US"/>
          </a:p>
        </p:txBody>
      </p:sp>
    </p:spTree>
    <p:extLst>
      <p:ext uri="{BB962C8B-B14F-4D97-AF65-F5344CB8AC3E}">
        <p14:creationId xmlns:p14="http://schemas.microsoft.com/office/powerpoint/2010/main" val="3767075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E479F-4790-6B4F-A56D-31C43C33C306}"/>
              </a:ext>
            </a:extLst>
          </p:cNvPr>
          <p:cNvSpPr>
            <a:spLocks noGrp="1"/>
          </p:cNvSpPr>
          <p:nvPr>
            <p:ph type="title"/>
          </p:nvPr>
        </p:nvSpPr>
        <p:spPr>
          <a:xfrm>
            <a:off x="1" y="584040"/>
            <a:ext cx="7739296" cy="1143000"/>
          </a:xfrm>
        </p:spPr>
        <p:txBody>
          <a:bodyPr/>
          <a:lstStyle/>
          <a:p>
            <a:r>
              <a:rPr lang="en-US" dirty="0"/>
              <a:t>Inventory Exercise</a:t>
            </a:r>
          </a:p>
        </p:txBody>
      </p:sp>
      <p:sp>
        <p:nvSpPr>
          <p:cNvPr id="3" name="Content Placeholder 9">
            <a:extLst>
              <a:ext uri="{FF2B5EF4-FFF2-40B4-BE49-F238E27FC236}">
                <a16:creationId xmlns:a16="http://schemas.microsoft.com/office/drawing/2014/main" id="{00D87AB3-74E4-904E-A81F-89212245957A}"/>
              </a:ext>
            </a:extLst>
          </p:cNvPr>
          <p:cNvSpPr txBox="1">
            <a:spLocks/>
          </p:cNvSpPr>
          <p:nvPr/>
        </p:nvSpPr>
        <p:spPr>
          <a:xfrm>
            <a:off x="561511" y="1459777"/>
            <a:ext cx="6943695" cy="396840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1000"/>
              </a:spcAft>
              <a:buNone/>
            </a:pPr>
            <a:r>
              <a:rPr lang="en-US" sz="1600" b="1" dirty="0">
                <a:solidFill>
                  <a:srgbClr val="0D3168"/>
                </a:solidFill>
                <a:latin typeface="ITC Franklin Gothic Std Book" panose="020B0504030503020204" pitchFamily="34" charset="77"/>
              </a:rPr>
              <a:t>Brainstorm Activity</a:t>
            </a:r>
          </a:p>
          <a:p>
            <a:pPr marL="0" indent="0" algn="ctr">
              <a:spcBef>
                <a:spcPts val="0"/>
              </a:spcBef>
              <a:spcAft>
                <a:spcPts val="1000"/>
              </a:spcAft>
              <a:buNone/>
            </a:pPr>
            <a:r>
              <a:rPr lang="en-US" sz="1200" dirty="0">
                <a:solidFill>
                  <a:srgbClr val="0D3168"/>
                </a:solidFill>
                <a:latin typeface="ITC Franklin Gothic Std Book" panose="020B0504030503020204" pitchFamily="34" charset="77"/>
              </a:rPr>
              <a:t>10 minutes </a:t>
            </a:r>
            <a:endParaRPr lang="en-US" sz="1200" b="1" dirty="0">
              <a:solidFill>
                <a:srgbClr val="0D3168"/>
              </a:solidFill>
              <a:latin typeface="ITC Franklin Gothic Std Book" panose="020B0504030503020204" pitchFamily="34" charset="77"/>
            </a:endParaRPr>
          </a:p>
          <a:p>
            <a:pPr marL="0" indent="0" algn="ctr">
              <a:spcBef>
                <a:spcPts val="0"/>
              </a:spcBef>
              <a:spcAft>
                <a:spcPts val="1000"/>
              </a:spcAft>
              <a:buNone/>
            </a:pPr>
            <a:endParaRPr lang="en-US" sz="600" i="1" dirty="0">
              <a:solidFill>
                <a:srgbClr val="0D3168"/>
              </a:solidFill>
              <a:latin typeface="ITC Franklin Gothic Std Book" panose="020B0504030503020204" pitchFamily="34" charset="77"/>
            </a:endParaRPr>
          </a:p>
          <a:p>
            <a:pPr marL="0" indent="0" algn="ctr">
              <a:spcBef>
                <a:spcPts val="0"/>
              </a:spcBef>
              <a:spcAft>
                <a:spcPts val="1000"/>
              </a:spcAft>
              <a:buNone/>
            </a:pPr>
            <a:r>
              <a:rPr lang="en-US" sz="1400" dirty="0">
                <a:solidFill>
                  <a:srgbClr val="0D3168"/>
                </a:solidFill>
                <a:latin typeface="ITC Franklin Gothic Std Book" panose="020B0504030503020204" pitchFamily="34" charset="77"/>
              </a:rPr>
              <a:t>Review 2-3 datasets from the discovery exercise using our inventory questions and determine whether to keep or shelve them.</a:t>
            </a:r>
          </a:p>
          <a:p>
            <a:pPr marL="0" indent="0" algn="ctr">
              <a:spcBef>
                <a:spcPts val="0"/>
              </a:spcBef>
              <a:spcAft>
                <a:spcPts val="1000"/>
              </a:spcAft>
              <a:buNone/>
            </a:pPr>
            <a:endParaRPr lang="en-US" sz="1400" dirty="0">
              <a:solidFill>
                <a:srgbClr val="C00000"/>
              </a:solidFill>
              <a:latin typeface="ITC Franklin Gothic Std Book" panose="020B0504030503020204" pitchFamily="34" charset="77"/>
            </a:endParaRPr>
          </a:p>
          <a:p>
            <a:pPr marL="0" indent="0">
              <a:spcBef>
                <a:spcPts val="0"/>
              </a:spcBef>
              <a:spcAft>
                <a:spcPts val="1000"/>
              </a:spcAft>
              <a:buNone/>
            </a:pPr>
            <a:r>
              <a:rPr lang="en-US" sz="1400" dirty="0">
                <a:solidFill>
                  <a:srgbClr val="C00000"/>
                </a:solidFill>
                <a:latin typeface="ITC Franklin Gothic Std Book" panose="020B0504030503020204" pitchFamily="34" charset="77"/>
              </a:rPr>
              <a:t>Goal: Inventoried list of data sources with a Keep/Shelve decision.</a:t>
            </a:r>
          </a:p>
          <a:p>
            <a:pPr marL="0" indent="0">
              <a:spcBef>
                <a:spcPts val="0"/>
              </a:spcBef>
              <a:spcAft>
                <a:spcPts val="1000"/>
              </a:spcAft>
              <a:buNone/>
            </a:pPr>
            <a:endParaRPr lang="en-US" sz="1400" dirty="0">
              <a:solidFill>
                <a:srgbClr val="C00000"/>
              </a:solidFill>
              <a:latin typeface="ITC Franklin Gothic Std Book" panose="020B0504030503020204" pitchFamily="34" charset="77"/>
            </a:endParaRPr>
          </a:p>
        </p:txBody>
      </p:sp>
      <p:pic>
        <p:nvPicPr>
          <p:cNvPr id="5" name="Picture 4">
            <a:extLst>
              <a:ext uri="{FF2B5EF4-FFF2-40B4-BE49-F238E27FC236}">
                <a16:creationId xmlns:a16="http://schemas.microsoft.com/office/drawing/2014/main" id="{6A060711-2736-7241-B55B-98A0A9F075AA}"/>
              </a:ext>
            </a:extLst>
          </p:cNvPr>
          <p:cNvPicPr>
            <a:picLocks noChangeAspect="1"/>
          </p:cNvPicPr>
          <p:nvPr/>
        </p:nvPicPr>
        <p:blipFill rotWithShape="1">
          <a:blip r:embed="rId3"/>
          <a:srcRect b="2325"/>
          <a:stretch/>
        </p:blipFill>
        <p:spPr>
          <a:xfrm>
            <a:off x="7739296" y="-39007"/>
            <a:ext cx="4452703" cy="3342807"/>
          </a:xfrm>
          <a:prstGeom prst="rect">
            <a:avLst/>
          </a:prstGeom>
        </p:spPr>
      </p:pic>
      <p:pic>
        <p:nvPicPr>
          <p:cNvPr id="7" name="Picture 6">
            <a:extLst>
              <a:ext uri="{FF2B5EF4-FFF2-40B4-BE49-F238E27FC236}">
                <a16:creationId xmlns:a16="http://schemas.microsoft.com/office/drawing/2014/main" id="{2D4B6FC3-3202-6848-A0AE-3F3235928660}"/>
              </a:ext>
            </a:extLst>
          </p:cNvPr>
          <p:cNvPicPr>
            <a:picLocks noChangeAspect="1"/>
          </p:cNvPicPr>
          <p:nvPr/>
        </p:nvPicPr>
        <p:blipFill rotWithShape="1">
          <a:blip r:embed="rId4"/>
          <a:srcRect b="3551"/>
          <a:stretch/>
        </p:blipFill>
        <p:spPr>
          <a:xfrm>
            <a:off x="7739297" y="3279956"/>
            <a:ext cx="4452703" cy="3578044"/>
          </a:xfrm>
          <a:prstGeom prst="rect">
            <a:avLst/>
          </a:prstGeom>
        </p:spPr>
      </p:pic>
      <p:cxnSp>
        <p:nvCxnSpPr>
          <p:cNvPr id="9" name="Straight Connector 8">
            <a:extLst>
              <a:ext uri="{FF2B5EF4-FFF2-40B4-BE49-F238E27FC236}">
                <a16:creationId xmlns:a16="http://schemas.microsoft.com/office/drawing/2014/main" id="{25C05B0D-4D61-3945-AFB2-EECCB1F38BAB}"/>
              </a:ext>
            </a:extLst>
          </p:cNvPr>
          <p:cNvCxnSpPr>
            <a:cxnSpLocks/>
          </p:cNvCxnSpPr>
          <p:nvPr/>
        </p:nvCxnSpPr>
        <p:spPr>
          <a:xfrm>
            <a:off x="7702720" y="-39007"/>
            <a:ext cx="0" cy="6909968"/>
          </a:xfrm>
          <a:prstGeom prst="line">
            <a:avLst/>
          </a:prstGeom>
          <a:ln w="76200">
            <a:solidFill>
              <a:srgbClr val="002F6D"/>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24D616A-717B-DD41-8A88-6D3F1FF45AB4}"/>
              </a:ext>
            </a:extLst>
          </p:cNvPr>
          <p:cNvSpPr txBox="1"/>
          <p:nvPr/>
        </p:nvSpPr>
        <p:spPr>
          <a:xfrm>
            <a:off x="2754776" y="961506"/>
            <a:ext cx="184731" cy="584775"/>
          </a:xfrm>
          <a:prstGeom prst="rect">
            <a:avLst/>
          </a:prstGeom>
          <a:noFill/>
        </p:spPr>
        <p:txBody>
          <a:bodyPr wrap="none" rtlCol="0">
            <a:spAutoFit/>
          </a:bodyPr>
          <a:lstStyle/>
          <a:p>
            <a:pPr algn="l"/>
            <a:endParaRPr lang="en-US" sz="3200" dirty="0">
              <a:solidFill>
                <a:srgbClr val="233E50"/>
              </a:solidFill>
              <a:latin typeface="ITC Franklin Gothic Std Book" panose="020B0504030503020204" pitchFamily="34" charset="0"/>
            </a:endParaRPr>
          </a:p>
        </p:txBody>
      </p:sp>
      <p:sp>
        <p:nvSpPr>
          <p:cNvPr id="11" name="Content Placeholder 9">
            <a:extLst>
              <a:ext uri="{FF2B5EF4-FFF2-40B4-BE49-F238E27FC236}">
                <a16:creationId xmlns:a16="http://schemas.microsoft.com/office/drawing/2014/main" id="{EEE41140-1A7C-4942-B96C-DEC3C56DE379}"/>
              </a:ext>
            </a:extLst>
          </p:cNvPr>
          <p:cNvSpPr txBox="1">
            <a:spLocks/>
          </p:cNvSpPr>
          <p:nvPr/>
        </p:nvSpPr>
        <p:spPr>
          <a:xfrm>
            <a:off x="785539" y="2855047"/>
            <a:ext cx="6522152" cy="194925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1000"/>
              </a:spcAft>
              <a:buNone/>
            </a:pPr>
            <a:endParaRPr lang="en-US" sz="2400" dirty="0">
              <a:solidFill>
                <a:srgbClr val="0D3168"/>
              </a:solidFill>
              <a:latin typeface="ITC Franklin Gothic Std Book" panose="020B0504030503020204" pitchFamily="34" charset="77"/>
            </a:endParaRPr>
          </a:p>
        </p:txBody>
      </p:sp>
    </p:spTree>
    <p:extLst>
      <p:ext uri="{BB962C8B-B14F-4D97-AF65-F5344CB8AC3E}">
        <p14:creationId xmlns:p14="http://schemas.microsoft.com/office/powerpoint/2010/main" val="5430635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7841C-F33E-9B4D-8D3A-3A499652A28F}"/>
              </a:ext>
            </a:extLst>
          </p:cNvPr>
          <p:cNvSpPr>
            <a:spLocks noGrp="1"/>
          </p:cNvSpPr>
          <p:nvPr>
            <p:ph type="title"/>
          </p:nvPr>
        </p:nvSpPr>
        <p:spPr/>
        <p:txBody>
          <a:bodyPr/>
          <a:lstStyle/>
          <a:p>
            <a:r>
              <a:rPr lang="en-US" dirty="0"/>
              <a:t>Census Project Data Screening Tool</a:t>
            </a:r>
          </a:p>
        </p:txBody>
      </p:sp>
      <p:graphicFrame>
        <p:nvGraphicFramePr>
          <p:cNvPr id="7" name="Table 6">
            <a:extLst>
              <a:ext uri="{FF2B5EF4-FFF2-40B4-BE49-F238E27FC236}">
                <a16:creationId xmlns:a16="http://schemas.microsoft.com/office/drawing/2014/main" id="{6597ECD1-B178-1747-95CA-EA5FF95B0027}"/>
              </a:ext>
            </a:extLst>
          </p:cNvPr>
          <p:cNvGraphicFramePr>
            <a:graphicFrameLocks noGrp="1"/>
          </p:cNvGraphicFramePr>
          <p:nvPr>
            <p:extLst>
              <p:ext uri="{D42A27DB-BD31-4B8C-83A1-F6EECF244321}">
                <p14:modId xmlns:p14="http://schemas.microsoft.com/office/powerpoint/2010/main" val="949884945"/>
              </p:ext>
            </p:extLst>
          </p:nvPr>
        </p:nvGraphicFramePr>
        <p:xfrm>
          <a:off x="547226" y="895928"/>
          <a:ext cx="11403474" cy="4932860"/>
        </p:xfrm>
        <a:graphic>
          <a:graphicData uri="http://schemas.openxmlformats.org/drawingml/2006/table">
            <a:tbl>
              <a:tblPr/>
              <a:tblGrid>
                <a:gridCol w="1624474">
                  <a:extLst>
                    <a:ext uri="{9D8B030D-6E8A-4147-A177-3AD203B41FA5}">
                      <a16:colId xmlns:a16="http://schemas.microsoft.com/office/drawing/2014/main" val="3299537160"/>
                    </a:ext>
                  </a:extLst>
                </a:gridCol>
                <a:gridCol w="9779000">
                  <a:extLst>
                    <a:ext uri="{9D8B030D-6E8A-4147-A177-3AD203B41FA5}">
                      <a16:colId xmlns:a16="http://schemas.microsoft.com/office/drawing/2014/main" val="3844512241"/>
                    </a:ext>
                  </a:extLst>
                </a:gridCol>
              </a:tblGrid>
              <a:tr h="983880">
                <a:tc>
                  <a:txBody>
                    <a:bodyPr/>
                    <a:lstStyle/>
                    <a:p>
                      <a:pPr algn="ctr"/>
                      <a:r>
                        <a:rPr lang="en-US" sz="1800" i="1" dirty="0">
                          <a:latin typeface="ITC Franklin Gothic Std Book" panose="020B0504030503020204" pitchFamily="34" charset="77"/>
                        </a:rPr>
                        <a:t>Purpose</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What is the purpose of the organization collecting the data? </a:t>
                      </a:r>
                      <a:r>
                        <a:rPr lang="en-US" sz="1400" i="1" dirty="0">
                          <a:latin typeface="ITC Franklin Gothic Std Book" panose="020B0504030503020204" pitchFamily="34" charset="77"/>
                        </a:rPr>
                        <a:t>The Virginia Department of Education coordinates education for the state and makes policy recommendations. </a:t>
                      </a:r>
                    </a:p>
                    <a:p>
                      <a:r>
                        <a:rPr lang="en-US" sz="1400" dirty="0">
                          <a:latin typeface="ITC Franklin Gothic Std Book" panose="020B0504030503020204" pitchFamily="34" charset="77"/>
                        </a:rPr>
                        <a:t>Why are the data collected and how does the organization use the data? </a:t>
                      </a:r>
                      <a:r>
                        <a:rPr lang="en-US" sz="1400" i="1" dirty="0">
                          <a:latin typeface="ITC Franklin Gothic Std Book" panose="020B0504030503020204" pitchFamily="34" charset="77"/>
                        </a:rPr>
                        <a:t>The data is collected for administrative purposes to assess student and school progress and to inform school policies. </a:t>
                      </a:r>
                      <a:r>
                        <a:rPr lang="en-US" sz="1400" dirty="0">
                          <a:latin typeface="ITC Franklin Gothic Std Book" panose="020B0504030503020204" pitchFamily="34" charset="77"/>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TC Franklin Gothic Std Book" panose="020B0504030503020204" pitchFamily="34" charset="77"/>
                        </a:rPr>
                        <a:t>Who else uses these data? </a:t>
                      </a:r>
                      <a:r>
                        <a:rPr lang="en-US" sz="1400" i="1" dirty="0">
                          <a:latin typeface="ITC Franklin Gothic Std Book" panose="020B0504030503020204" pitchFamily="34" charset="77"/>
                        </a:rPr>
                        <a:t>Businesses, policy-makers, citizens, and researchers use the data. </a:t>
                      </a:r>
                      <a:endParaRPr lang="en-US" sz="1400" dirty="0">
                        <a:latin typeface="ITC Franklin Gothic Std Book" panose="020B0504030503020204" pitchFamily="34" charset="77"/>
                      </a:endParaRPr>
                    </a:p>
                    <a:p>
                      <a:r>
                        <a:rPr lang="en-US" sz="1400" dirty="0">
                          <a:latin typeface="ITC Franklin Gothic Std Book" panose="020B0504030503020204" pitchFamily="34" charset="77"/>
                        </a:rPr>
                        <a:t>Who do they sell the data to? </a:t>
                      </a:r>
                      <a:r>
                        <a:rPr lang="en-US" sz="1400" i="1" dirty="0">
                          <a:latin typeface="ITC Franklin Gothic Std Book" panose="020B0504030503020204" pitchFamily="34" charset="77"/>
                        </a:rPr>
                        <a:t>Zillow sells data to individual homeowners. CoreLogic sells data for multiple uses, such as businesses for economic development and Chief Economists at trade associations</a:t>
                      </a:r>
                      <a:endParaRPr lang="en-US" sz="1400" dirty="0">
                        <a:latin typeface="ITC Franklin Gothic Std Book" panose="020B0504030503020204" pitchFamily="34" charset="77"/>
                      </a:endParaRP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79577111"/>
                  </a:ext>
                </a:extLst>
              </a:tr>
              <a:tr h="994864">
                <a:tc>
                  <a:txBody>
                    <a:bodyPr/>
                    <a:lstStyle/>
                    <a:p>
                      <a:pPr algn="ctr"/>
                      <a:r>
                        <a:rPr lang="en-US" sz="1800" i="1" dirty="0">
                          <a:latin typeface="ITC Franklin Gothic Std Book" panose="020B0504030503020204" pitchFamily="34" charset="77"/>
                        </a:rPr>
                        <a:t>Method</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What is the data collection method? </a:t>
                      </a:r>
                      <a:r>
                        <a:rPr lang="en-US" sz="1400" i="1" dirty="0">
                          <a:latin typeface="ITC Franklin Gothic Std Book" panose="020B0504030503020204" pitchFamily="34" charset="77"/>
                        </a:rPr>
                        <a:t>The data could be collected via paper questionnaire, operator entry, online surveys, interviews, sensors, scraping methods. </a:t>
                      </a:r>
                      <a:endParaRPr lang="en-US" sz="1400" dirty="0">
                        <a:latin typeface="ITC Franklin Gothic Std Book" panose="020B0504030503020204" pitchFamily="34" charset="77"/>
                      </a:endParaRPr>
                    </a:p>
                    <a:p>
                      <a:r>
                        <a:rPr lang="en-US" sz="1400" dirty="0">
                          <a:latin typeface="ITC Franklin Gothic Std Book" panose="020B0504030503020204" pitchFamily="34" charset="77"/>
                        </a:rPr>
                        <a:t>What is the type of data collected? </a:t>
                      </a:r>
                      <a:r>
                        <a:rPr lang="en-US" sz="1400" i="1" dirty="0">
                          <a:latin typeface="ITC Franklin Gothic Std Book" panose="020B0504030503020204" pitchFamily="34" charset="77"/>
                        </a:rPr>
                        <a:t>Designed, observation, administrative, digital, etc.</a:t>
                      </a:r>
                      <a:endParaRPr lang="en-US" sz="1400" dirty="0">
                        <a:latin typeface="ITC Franklin Gothic Std Book" panose="020B0504030503020204" pitchFamily="34" charset="77"/>
                      </a:endParaRPr>
                    </a:p>
                    <a:p>
                      <a:r>
                        <a:rPr lang="en-US" sz="1400" dirty="0">
                          <a:latin typeface="ITC Franklin Gothic Std Book" panose="020B0504030503020204" pitchFamily="34" charset="77"/>
                        </a:rPr>
                        <a:t>If designed, who created the questions? </a:t>
                      </a:r>
                      <a:r>
                        <a:rPr lang="en-US" sz="1400" i="1" dirty="0">
                          <a:latin typeface="ITC Franklin Gothic Std Book" panose="020B0504030503020204" pitchFamily="34" charset="77"/>
                        </a:rPr>
                        <a:t>Government, researchers, private businesses?</a:t>
                      </a:r>
                      <a:endParaRPr lang="en-US" sz="1400" dirty="0">
                        <a:latin typeface="ITC Franklin Gothic Std Book" panose="020B0504030503020204" pitchFamily="34" charset="77"/>
                      </a:endParaRPr>
                    </a:p>
                    <a:p>
                      <a:r>
                        <a:rPr lang="en-US" sz="1400" dirty="0">
                          <a:latin typeface="ITC Franklin Gothic Std Book" panose="020B0504030503020204" pitchFamily="34" charset="77"/>
                        </a:rPr>
                        <a:t>What are the raw sources of the collected data prior to any aggregation? </a:t>
                      </a:r>
                      <a:r>
                        <a:rPr lang="en-US" sz="1400" i="1" dirty="0">
                          <a:latin typeface="ITC Franklin Gothic Std Book" panose="020B0504030503020204" pitchFamily="34" charset="77"/>
                        </a:rPr>
                        <a:t>Self-report, third-party?</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37155885"/>
                  </a:ext>
                </a:extLst>
              </a:tr>
              <a:tr h="515345">
                <a:tc>
                  <a:txBody>
                    <a:bodyPr/>
                    <a:lstStyle/>
                    <a:p>
                      <a:pPr algn="ctr"/>
                      <a:r>
                        <a:rPr lang="en-US" sz="1800" i="1" dirty="0">
                          <a:latin typeface="ITC Franklin Gothic Std Book" panose="020B0504030503020204" pitchFamily="34" charset="77"/>
                        </a:rPr>
                        <a:t>Description</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What is the general topic of the data? </a:t>
                      </a:r>
                      <a:r>
                        <a:rPr lang="en-US" sz="1400" i="1" dirty="0">
                          <a:latin typeface="ITC Franklin Gothic Std Book" panose="020B0504030503020204" pitchFamily="34" charset="77"/>
                        </a:rPr>
                        <a:t>Student learning, housing quality?</a:t>
                      </a:r>
                      <a:endParaRPr lang="en-US" sz="1400" dirty="0">
                        <a:latin typeface="ITC Franklin Gothic Std Book" panose="020B0504030503020204" pitchFamily="34" charset="77"/>
                      </a:endParaRPr>
                    </a:p>
                    <a:p>
                      <a:r>
                        <a:rPr lang="en-US" sz="1400" dirty="0">
                          <a:latin typeface="ITC Franklin Gothic Std Book" panose="020B0504030503020204" pitchFamily="34" charset="77"/>
                        </a:rPr>
                        <a:t>What are the earliest and latest dates for which data are available? </a:t>
                      </a:r>
                      <a:r>
                        <a:rPr lang="en-US" sz="1400" i="1" dirty="0">
                          <a:latin typeface="ITC Franklin Gothic Std Book" panose="020B0504030503020204" pitchFamily="34" charset="77"/>
                        </a:rPr>
                        <a:t>1995-2005</a:t>
                      </a:r>
                      <a:endParaRPr lang="en-US" sz="1400" dirty="0">
                        <a:latin typeface="ITC Franklin Gothic Std Book" panose="020B0504030503020204" pitchFamily="34" charset="77"/>
                      </a:endParaRP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88720059"/>
                  </a:ext>
                </a:extLst>
              </a:tr>
              <a:tr h="360131">
                <a:tc>
                  <a:txBody>
                    <a:bodyPr/>
                    <a:lstStyle/>
                    <a:p>
                      <a:pPr algn="ctr"/>
                      <a:r>
                        <a:rPr lang="en-US" sz="1800" i="1" dirty="0">
                          <a:latin typeface="ITC Franklin Gothic Std Book" panose="020B0504030503020204" pitchFamily="34" charset="77"/>
                        </a:rPr>
                        <a:t>Timeliness</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Are the data collected and available periodically? </a:t>
                      </a:r>
                      <a:r>
                        <a:rPr lang="en-US" sz="1400" i="1" dirty="0">
                          <a:latin typeface="ITC Franklin Gothic Std Book" panose="020B0504030503020204" pitchFamily="34" charset="77"/>
                        </a:rPr>
                        <a:t>Annual? </a:t>
                      </a:r>
                      <a:r>
                        <a:rPr lang="en-US" sz="1400" i="1" dirty="0" err="1">
                          <a:latin typeface="ITC Franklin Gothic Std Book" panose="020B0504030503020204" pitchFamily="34" charset="77"/>
                        </a:rPr>
                        <a:t>Diennial</a:t>
                      </a:r>
                      <a:r>
                        <a:rPr lang="en-US" sz="1400" i="1" dirty="0">
                          <a:latin typeface="ITC Franklin Gothic Std Book" panose="020B0504030503020204" pitchFamily="34" charset="77"/>
                        </a:rPr>
                        <a:t>?</a:t>
                      </a:r>
                      <a:endParaRPr lang="en-US" sz="1400" dirty="0">
                        <a:latin typeface="ITC Franklin Gothic Std Book" panose="020B0504030503020204" pitchFamily="34" charset="77"/>
                      </a:endParaRPr>
                    </a:p>
                    <a:p>
                      <a:r>
                        <a:rPr lang="en-US" sz="1400" dirty="0">
                          <a:latin typeface="ITC Franklin Gothic Std Book" panose="020B0504030503020204" pitchFamily="34" charset="77"/>
                        </a:rPr>
                        <a:t>How soon after a reference period ends can a data source be prepared and provided? </a:t>
                      </a:r>
                      <a:r>
                        <a:rPr lang="en-US" sz="1400" i="1" dirty="0">
                          <a:latin typeface="ITC Franklin Gothic Std Book" panose="020B0504030503020204" pitchFamily="34" charset="77"/>
                        </a:rPr>
                        <a:t>A year?</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2801343"/>
                  </a:ext>
                </a:extLst>
              </a:tr>
              <a:tr h="314923">
                <a:tc>
                  <a:txBody>
                    <a:bodyPr/>
                    <a:lstStyle/>
                    <a:p>
                      <a:pPr algn="ctr"/>
                      <a:r>
                        <a:rPr lang="en-US" sz="1800" i="1" dirty="0">
                          <a:latin typeface="ITC Franklin Gothic Std Book" panose="020B0504030503020204" pitchFamily="34" charset="77"/>
                        </a:rPr>
                        <a:t>Selectivity</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What is the universe that the data represents? </a:t>
                      </a:r>
                      <a:r>
                        <a:rPr lang="en-US" sz="1400" i="1" dirty="0">
                          <a:latin typeface="ITC Franklin Gothic Std Book" panose="020B0504030503020204" pitchFamily="34" charset="77"/>
                        </a:rPr>
                        <a:t>Population/sample? Students who attended public school in Virginia in 1995?</a:t>
                      </a:r>
                      <a:endParaRPr lang="en-US" sz="1400" dirty="0">
                        <a:latin typeface="ITC Franklin Gothic Std Book" panose="020B0504030503020204" pitchFamily="34" charset="77"/>
                      </a:endParaRP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23928553"/>
                  </a:ext>
                </a:extLst>
              </a:tr>
              <a:tr h="994864">
                <a:tc>
                  <a:txBody>
                    <a:bodyPr/>
                    <a:lstStyle/>
                    <a:p>
                      <a:pPr algn="ctr"/>
                      <a:r>
                        <a:rPr lang="en-US" sz="1800" i="1" dirty="0">
                          <a:latin typeface="ITC Franklin Gothic Std Book" panose="020B0504030503020204" pitchFamily="34" charset="77"/>
                        </a:rPr>
                        <a:t>Accessibility</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How are the data accessed? </a:t>
                      </a:r>
                      <a:r>
                        <a:rPr lang="en-US" sz="1400" i="1" dirty="0">
                          <a:latin typeface="ITC Franklin Gothic Std Book" panose="020B0504030503020204" pitchFamily="34" charset="77"/>
                        </a:rPr>
                        <a:t>API, FTP? </a:t>
                      </a:r>
                      <a:endParaRPr lang="en-US" sz="1400" dirty="0">
                        <a:latin typeface="ITC Franklin Gothic Std Book" panose="020B0504030503020204" pitchFamily="34" charset="77"/>
                      </a:endParaRPr>
                    </a:p>
                    <a:p>
                      <a:r>
                        <a:rPr lang="en-US" sz="1400" dirty="0">
                          <a:latin typeface="ITC Franklin Gothic Std Book" panose="020B0504030503020204" pitchFamily="34" charset="77"/>
                        </a:rPr>
                        <a:t>Are they open data? </a:t>
                      </a:r>
                    </a:p>
                    <a:p>
                      <a:r>
                        <a:rPr lang="en-US" sz="1400" dirty="0">
                          <a:latin typeface="ITC Franklin Gothic Std Book" panose="020B0504030503020204" pitchFamily="34" charset="77"/>
                        </a:rPr>
                        <a:t>Any legal, regulatory, or administrative restrictions on accessing the data source? </a:t>
                      </a:r>
                    </a:p>
                    <a:p>
                      <a:r>
                        <a:rPr lang="en-US" sz="1400" dirty="0">
                          <a:latin typeface="ITC Franklin Gothic Std Book" panose="020B0504030503020204" pitchFamily="34" charset="77"/>
                        </a:rPr>
                        <a:t>Cost? Is it one-time or annual or project-based payment?</a:t>
                      </a:r>
                    </a:p>
                    <a:p>
                      <a:r>
                        <a:rPr lang="en-US" sz="1400" dirty="0">
                          <a:latin typeface="ITC Franklin Gothic Std Book" panose="020B0504030503020204" pitchFamily="34" charset="77"/>
                        </a:rPr>
                        <a:t>Are there any gaps or concerns with this dataset?</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93224874"/>
                  </a:ext>
                </a:extLst>
              </a:tr>
            </a:tbl>
          </a:graphicData>
        </a:graphic>
      </p:graphicFrame>
    </p:spTree>
    <p:extLst>
      <p:ext uri="{BB962C8B-B14F-4D97-AF65-F5344CB8AC3E}">
        <p14:creationId xmlns:p14="http://schemas.microsoft.com/office/powerpoint/2010/main" val="2565716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a:xfrm>
            <a:off x="642997" y="164890"/>
            <a:ext cx="10972800" cy="1143000"/>
          </a:xfrm>
        </p:spPr>
        <p:txBody>
          <a:bodyPr/>
          <a:lstStyle/>
          <a:p>
            <a:r>
              <a:rPr lang="en-US" dirty="0"/>
              <a:t>Broadband Project Data Screening Tool</a:t>
            </a:r>
            <a:br>
              <a:rPr lang="en-US" dirty="0"/>
            </a:br>
            <a:endParaRPr lang="en-US" dirty="0"/>
          </a:p>
        </p:txBody>
      </p:sp>
      <p:graphicFrame>
        <p:nvGraphicFramePr>
          <p:cNvPr id="4" name="Table 3">
            <a:extLst>
              <a:ext uri="{FF2B5EF4-FFF2-40B4-BE49-F238E27FC236}">
                <a16:creationId xmlns:a16="http://schemas.microsoft.com/office/drawing/2014/main" id="{5A65BF1D-114A-B949-89F8-EDB1EADD08D3}"/>
              </a:ext>
            </a:extLst>
          </p:cNvPr>
          <p:cNvGraphicFramePr>
            <a:graphicFrameLocks noGrp="1"/>
          </p:cNvGraphicFramePr>
          <p:nvPr>
            <p:extLst>
              <p:ext uri="{D42A27DB-BD31-4B8C-83A1-F6EECF244321}">
                <p14:modId xmlns:p14="http://schemas.microsoft.com/office/powerpoint/2010/main" val="3788655629"/>
              </p:ext>
            </p:extLst>
          </p:nvPr>
        </p:nvGraphicFramePr>
        <p:xfrm>
          <a:off x="1611389" y="1028700"/>
          <a:ext cx="8570579" cy="5044651"/>
        </p:xfrm>
        <a:graphic>
          <a:graphicData uri="http://schemas.openxmlformats.org/drawingml/2006/table">
            <a:tbl>
              <a:tblPr/>
              <a:tblGrid>
                <a:gridCol w="2023247">
                  <a:extLst>
                    <a:ext uri="{9D8B030D-6E8A-4147-A177-3AD203B41FA5}">
                      <a16:colId xmlns:a16="http://schemas.microsoft.com/office/drawing/2014/main" val="3299537160"/>
                    </a:ext>
                  </a:extLst>
                </a:gridCol>
                <a:gridCol w="6547332">
                  <a:extLst>
                    <a:ext uri="{9D8B030D-6E8A-4147-A177-3AD203B41FA5}">
                      <a16:colId xmlns:a16="http://schemas.microsoft.com/office/drawing/2014/main" val="3844512241"/>
                    </a:ext>
                  </a:extLst>
                </a:gridCol>
              </a:tblGrid>
              <a:tr h="241571">
                <a:tc>
                  <a:txBody>
                    <a:bodyPr/>
                    <a:lstStyle/>
                    <a:p>
                      <a:endParaRPr lang="en-US" sz="1000" b="1" dirty="0">
                        <a:latin typeface="ITC Franklin Gothic Std Book" panose="020B0504030503020204" pitchFamily="34" charset="77"/>
                      </a:endParaRPr>
                    </a:p>
                  </a:txBody>
                  <a:tcPr marL="12189" marR="12189" marT="6094" marB="60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US" sz="1800" b="1" dirty="0">
                          <a:latin typeface="ITC Franklin Gothic Std Book" panose="020B0504030503020204" pitchFamily="34" charset="77"/>
                        </a:rPr>
                        <a:t>Phase 1</a:t>
                      </a:r>
                    </a:p>
                  </a:txBody>
                  <a:tcPr marL="12189" marR="12189" marT="6094" marB="60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56435189"/>
                  </a:ext>
                </a:extLst>
              </a:tr>
              <a:tr h="994864">
                <a:tc>
                  <a:txBody>
                    <a:bodyPr/>
                    <a:lstStyle/>
                    <a:p>
                      <a:pPr algn="ctr"/>
                      <a:r>
                        <a:rPr lang="en-US" sz="1800" i="1" dirty="0">
                          <a:latin typeface="ITC Franklin Gothic Std Book" panose="020B0504030503020204" pitchFamily="34" charset="77"/>
                        </a:rPr>
                        <a:t>Purpose</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US" sz="1400" dirty="0">
                          <a:latin typeface="ITC Franklin Gothic Std Book" panose="020B0504030503020204" pitchFamily="34" charset="77"/>
                        </a:rPr>
                        <a:t>What is the purpose of the organization collecting the data? Why are the data collected and how does the organization use the data? Who else uses these data? Who do they sell the data to?</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979577111"/>
                  </a:ext>
                </a:extLst>
              </a:tr>
              <a:tr h="994864">
                <a:tc>
                  <a:txBody>
                    <a:bodyPr/>
                    <a:lstStyle/>
                    <a:p>
                      <a:pPr algn="ctr"/>
                      <a:r>
                        <a:rPr lang="en-US" sz="1800" i="1" dirty="0">
                          <a:latin typeface="ITC Franklin Gothic Std Book" panose="020B0504030503020204" pitchFamily="34" charset="77"/>
                        </a:rPr>
                        <a:t>Method</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US" sz="1400" dirty="0">
                          <a:latin typeface="ITC Franklin Gothic Std Book" panose="020B0504030503020204" pitchFamily="34" charset="77"/>
                        </a:rPr>
                        <a:t>What is the data collection method? What is the type of data collected? If designed, who created the questions? What are the raw sources of the collected data prior to any aggregation?</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637155885"/>
                  </a:ext>
                </a:extLst>
              </a:tr>
              <a:tr h="515345">
                <a:tc>
                  <a:txBody>
                    <a:bodyPr/>
                    <a:lstStyle/>
                    <a:p>
                      <a:pPr algn="ctr"/>
                      <a:r>
                        <a:rPr lang="en-US" sz="1800" i="1" dirty="0">
                          <a:latin typeface="ITC Franklin Gothic Std Book" panose="020B0504030503020204" pitchFamily="34" charset="77"/>
                        </a:rPr>
                        <a:t>Description</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US" sz="1400" dirty="0">
                          <a:latin typeface="ITC Franklin Gothic Std Book" panose="020B0504030503020204" pitchFamily="34" charset="77"/>
                        </a:rPr>
                        <a:t>What is the general topic of the data? What are the earliest and latest dates for which data are available?</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2288720059"/>
                  </a:ext>
                </a:extLst>
              </a:tr>
              <a:tr h="751023">
                <a:tc>
                  <a:txBody>
                    <a:bodyPr/>
                    <a:lstStyle/>
                    <a:p>
                      <a:pPr algn="ctr"/>
                      <a:r>
                        <a:rPr lang="en-US" sz="1800" i="1" dirty="0">
                          <a:latin typeface="ITC Franklin Gothic Std Book" panose="020B0504030503020204" pitchFamily="34" charset="77"/>
                        </a:rPr>
                        <a:t>Timeliness</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US" sz="1400" dirty="0">
                          <a:latin typeface="ITC Franklin Gothic Std Book" panose="020B0504030503020204" pitchFamily="34" charset="77"/>
                        </a:rPr>
                        <a:t>Are the data collected and available periodically? How soon after a reference period ends can a data source be prepared and provided?</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852801343"/>
                  </a:ext>
                </a:extLst>
              </a:tr>
              <a:tr h="507183">
                <a:tc>
                  <a:txBody>
                    <a:bodyPr/>
                    <a:lstStyle/>
                    <a:p>
                      <a:pPr algn="ctr"/>
                      <a:r>
                        <a:rPr lang="en-US" sz="1800" i="1" dirty="0">
                          <a:latin typeface="ITC Franklin Gothic Std Book" panose="020B0504030503020204" pitchFamily="34" charset="77"/>
                        </a:rPr>
                        <a:t>Selectivity</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US" sz="1400" dirty="0">
                          <a:latin typeface="ITC Franklin Gothic Std Book" panose="020B0504030503020204" pitchFamily="34" charset="77"/>
                        </a:rPr>
                        <a:t>What is the universe (e.g., population) that the data represents?</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423928553"/>
                  </a:ext>
                </a:extLst>
              </a:tr>
              <a:tr h="994864">
                <a:tc>
                  <a:txBody>
                    <a:bodyPr/>
                    <a:lstStyle/>
                    <a:p>
                      <a:pPr algn="ctr"/>
                      <a:r>
                        <a:rPr lang="en-US" sz="1800" i="1" dirty="0">
                          <a:latin typeface="ITC Franklin Gothic Std Book" panose="020B0504030503020204" pitchFamily="34" charset="77"/>
                        </a:rPr>
                        <a:t>Accessibility</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US" sz="1400" dirty="0">
                          <a:latin typeface="ITC Franklin Gothic Std Book" panose="020B0504030503020204" pitchFamily="34" charset="77"/>
                        </a:rPr>
                        <a:t>How are the data accessed? Are they open data? Any legal, regulatory, or administrative restrictions on accessing the data source? Cost? Is it one-time or annual or project-based payment?</a:t>
                      </a:r>
                    </a:p>
                  </a:txBody>
                  <a:tcPr marL="12189" marR="12189" marT="6094" marB="6094"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493224874"/>
                  </a:ext>
                </a:extLst>
              </a:tr>
            </a:tbl>
          </a:graphicData>
        </a:graphic>
      </p:graphicFrame>
    </p:spTree>
    <p:extLst>
      <p:ext uri="{BB962C8B-B14F-4D97-AF65-F5344CB8AC3E}">
        <p14:creationId xmlns:p14="http://schemas.microsoft.com/office/powerpoint/2010/main" val="1959456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a:xfrm>
            <a:off x="642997" y="164890"/>
            <a:ext cx="10972800" cy="1143000"/>
          </a:xfrm>
        </p:spPr>
        <p:txBody>
          <a:bodyPr/>
          <a:lstStyle/>
          <a:p>
            <a:r>
              <a:rPr lang="en-US" dirty="0"/>
              <a:t>Broadband Project Data Screening Tools</a:t>
            </a:r>
            <a:br>
              <a:rPr lang="en-US" dirty="0"/>
            </a:br>
            <a:endParaRPr lang="en-US" dirty="0"/>
          </a:p>
        </p:txBody>
      </p:sp>
      <p:graphicFrame>
        <p:nvGraphicFramePr>
          <p:cNvPr id="14" name="Table 13">
            <a:extLst>
              <a:ext uri="{FF2B5EF4-FFF2-40B4-BE49-F238E27FC236}">
                <a16:creationId xmlns:a16="http://schemas.microsoft.com/office/drawing/2014/main" id="{317CC1EA-35EE-0447-B543-6F551EFF438C}"/>
              </a:ext>
            </a:extLst>
          </p:cNvPr>
          <p:cNvGraphicFramePr>
            <a:graphicFrameLocks noGrp="1"/>
          </p:cNvGraphicFramePr>
          <p:nvPr>
            <p:extLst>
              <p:ext uri="{D42A27DB-BD31-4B8C-83A1-F6EECF244321}">
                <p14:modId xmlns:p14="http://schemas.microsoft.com/office/powerpoint/2010/main" val="1843456873"/>
              </p:ext>
            </p:extLst>
          </p:nvPr>
        </p:nvGraphicFramePr>
        <p:xfrm>
          <a:off x="1421027" y="883679"/>
          <a:ext cx="9662983" cy="5771002"/>
        </p:xfrm>
        <a:graphic>
          <a:graphicData uri="http://schemas.openxmlformats.org/drawingml/2006/table">
            <a:tbl>
              <a:tblPr/>
              <a:tblGrid>
                <a:gridCol w="2082980">
                  <a:extLst>
                    <a:ext uri="{9D8B030D-6E8A-4147-A177-3AD203B41FA5}">
                      <a16:colId xmlns:a16="http://schemas.microsoft.com/office/drawing/2014/main" val="79765457"/>
                    </a:ext>
                  </a:extLst>
                </a:gridCol>
                <a:gridCol w="7580003">
                  <a:extLst>
                    <a:ext uri="{9D8B030D-6E8A-4147-A177-3AD203B41FA5}">
                      <a16:colId xmlns:a16="http://schemas.microsoft.com/office/drawing/2014/main" val="2761139856"/>
                    </a:ext>
                  </a:extLst>
                </a:gridCol>
              </a:tblGrid>
              <a:tr h="303046">
                <a:tc>
                  <a:txBody>
                    <a:bodyPr/>
                    <a:lstStyle/>
                    <a:p>
                      <a:endParaRPr lang="en-US" sz="1200" dirty="0">
                        <a:latin typeface="ITC Franklin Gothic Std Book" panose="020B0504030503020204" pitchFamily="34" charset="77"/>
                      </a:endParaRPr>
                    </a:p>
                  </a:txBody>
                  <a:tcPr marL="5904" marR="5904" marT="2952" marB="29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800" b="1" i="0" dirty="0">
                          <a:latin typeface="ITC Franklin Gothic Std Book" panose="020B0504030503020204" pitchFamily="34" charset="77"/>
                        </a:rPr>
                        <a:t>Phase 2</a:t>
                      </a:r>
                    </a:p>
                  </a:txBody>
                  <a:tcPr marL="5904" marR="5904" marT="2952" marB="29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54725768"/>
                  </a:ext>
                </a:extLst>
              </a:tr>
              <a:tr h="550265">
                <a:tc>
                  <a:txBody>
                    <a:bodyPr/>
                    <a:lstStyle/>
                    <a:p>
                      <a:pPr algn="ctr"/>
                      <a:r>
                        <a:rPr lang="en-US" sz="1800" i="1" dirty="0">
                          <a:latin typeface="ITC Franklin Gothic Std Book" panose="020B0504030503020204" pitchFamily="34" charset="77"/>
                        </a:rPr>
                        <a:t>Description</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What is the temporal nature of the data: longitudinal, time-series, or one time point? Are the data geospatial? If Yes, at what level, (e.g. census tracts, coordinates)?</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8010409"/>
                  </a:ext>
                </a:extLst>
              </a:tr>
              <a:tr h="731558">
                <a:tc>
                  <a:txBody>
                    <a:bodyPr/>
                    <a:lstStyle/>
                    <a:p>
                      <a:pPr algn="ctr"/>
                      <a:r>
                        <a:rPr lang="en-US" sz="1800" i="1" dirty="0">
                          <a:latin typeface="ITC Franklin Gothic Std Book" panose="020B0504030503020204" pitchFamily="34" charset="77"/>
                        </a:rPr>
                        <a:t>Selectivity</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What unit is represented at the record level of the data source? Does this universe match the stated intentions for the data collection? If not, what has been included or excluded and why? What is the sampling technique used? What is the coverage, (e.g. response rate)?</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2329023"/>
                  </a:ext>
                </a:extLst>
              </a:tr>
              <a:tr h="912851">
                <a:tc>
                  <a:txBody>
                    <a:bodyPr/>
                    <a:lstStyle/>
                    <a:p>
                      <a:pPr algn="ctr"/>
                      <a:r>
                        <a:rPr lang="en-US" sz="1800" i="1" dirty="0">
                          <a:latin typeface="ITC Franklin Gothic Std Book" panose="020B0504030503020204" pitchFamily="34" charset="77"/>
                        </a:rPr>
                        <a:t>Accessibility</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Are any records or fields collected, but not included in data source, such as for confidentiality reasons? Is there a subset of variables and/or data that must be obtained through a separate process? If yes, is there a separate legal, regulatory, or administrative restrictions on accessing the data source?</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59745287"/>
                  </a:ext>
                </a:extLst>
              </a:tr>
              <a:tr h="912851">
                <a:tc>
                  <a:txBody>
                    <a:bodyPr/>
                    <a:lstStyle/>
                    <a:p>
                      <a:pPr algn="ctr"/>
                      <a:r>
                        <a:rPr lang="en-US" sz="1800" i="1" dirty="0">
                          <a:latin typeface="ITC Franklin Gothic Std Book" panose="020B0504030503020204" pitchFamily="34" charset="77"/>
                        </a:rPr>
                        <a:t>Metadata</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Is there information available to assess the transparency and soundness of the methods to gather the data for our purposes? Is there a description of each variable in the source along with their valid values? Are there unique IDs for unique elements that can be used for linking data? Is there a data dictionary or codebook?</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12511102"/>
                  </a:ext>
                </a:extLst>
              </a:tr>
              <a:tr h="731558">
                <a:tc>
                  <a:txBody>
                    <a:bodyPr/>
                    <a:lstStyle/>
                    <a:p>
                      <a:pPr algn="ctr"/>
                      <a:r>
                        <a:rPr lang="en-US" sz="1800" i="1" dirty="0">
                          <a:latin typeface="ITC Franklin Gothic Std Book" panose="020B0504030503020204" pitchFamily="34" charset="77"/>
                        </a:rPr>
                        <a:t>Stability/</a:t>
                      </a:r>
                    </a:p>
                    <a:p>
                      <a:pPr algn="ctr"/>
                      <a:r>
                        <a:rPr lang="en-US" sz="1800" i="1" dirty="0">
                          <a:latin typeface="ITC Franklin Gothic Std Book" panose="020B0504030503020204" pitchFamily="34" charset="77"/>
                        </a:rPr>
                        <a:t>coherence</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Were there any changes to the universe of data being captured (including geographical areas covered) and if so what were they? Were there any changes in the data capture method and if so what were they? Were there any changes in the sources of data and if so what were they?</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0138182"/>
                  </a:ext>
                </a:extLst>
              </a:tr>
              <a:tr h="368972">
                <a:tc>
                  <a:txBody>
                    <a:bodyPr/>
                    <a:lstStyle/>
                    <a:p>
                      <a:pPr algn="ctr"/>
                      <a:r>
                        <a:rPr lang="en-US" sz="1800" i="1" dirty="0">
                          <a:latin typeface="ITC Franklin Gothic Std Book" panose="020B0504030503020204" pitchFamily="34" charset="77"/>
                        </a:rPr>
                        <a:t>Accuracy</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Are there any known sources of error? Describe any quality control checks performed by the data’s owner?</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3944911"/>
                  </a:ext>
                </a:extLst>
              </a:tr>
              <a:tr h="599709">
                <a:tc>
                  <a:txBody>
                    <a:bodyPr/>
                    <a:lstStyle/>
                    <a:p>
                      <a:pPr algn="ctr"/>
                      <a:r>
                        <a:rPr lang="en-US" sz="1800" i="1" dirty="0">
                          <a:latin typeface="ITC Franklin Gothic Std Book" panose="020B0504030503020204" pitchFamily="34" charset="77"/>
                        </a:rPr>
                        <a:t>Privacy and security</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Was consent given by participant? If so, how was consent given? Are there legal limitations or restrictions on the use of the data? (does it contain PHI/PII? NPI?) What confidentiality policies are in place?</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9003181"/>
                  </a:ext>
                </a:extLst>
              </a:tr>
              <a:tr h="550265">
                <a:tc>
                  <a:txBody>
                    <a:bodyPr/>
                    <a:lstStyle/>
                    <a:p>
                      <a:pPr algn="ctr"/>
                      <a:r>
                        <a:rPr lang="en-US" sz="1800" i="1" dirty="0">
                          <a:latin typeface="ITC Franklin Gothic Std Book" panose="020B0504030503020204" pitchFamily="34" charset="77"/>
                        </a:rPr>
                        <a:t>Research</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400" dirty="0">
                          <a:latin typeface="ITC Franklin Gothic Std Book" panose="020B0504030503020204" pitchFamily="34" charset="77"/>
                        </a:rPr>
                        <a:t>What research has been done with this dataset? Include any links to research if provided. List any other data use notes provided by the supplier.</a:t>
                      </a:r>
                    </a:p>
                  </a:txBody>
                  <a:tcPr marL="5904" marR="5904" marT="2952" marB="2952"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5025578"/>
                  </a:ext>
                </a:extLst>
              </a:tr>
            </a:tbl>
          </a:graphicData>
        </a:graphic>
      </p:graphicFrame>
    </p:spTree>
    <p:extLst>
      <p:ext uri="{BB962C8B-B14F-4D97-AF65-F5344CB8AC3E}">
        <p14:creationId xmlns:p14="http://schemas.microsoft.com/office/powerpoint/2010/main" val="1834560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A well-stated problem is a problem </a:t>
            </a:r>
            <a:br>
              <a:rPr lang="en-US" dirty="0"/>
            </a:br>
            <a:r>
              <a:rPr lang="en-US" dirty="0"/>
              <a:t>half-solved</a:t>
            </a:r>
          </a:p>
        </p:txBody>
      </p:sp>
      <p:sp>
        <p:nvSpPr>
          <p:cNvPr id="8" name="Content Placeholder 9">
            <a:extLst>
              <a:ext uri="{FF2B5EF4-FFF2-40B4-BE49-F238E27FC236}">
                <a16:creationId xmlns:a16="http://schemas.microsoft.com/office/drawing/2014/main" id="{B01B4C06-6064-5946-9B89-9AFA7D10FA7E}"/>
              </a:ext>
            </a:extLst>
          </p:cNvPr>
          <p:cNvSpPr txBox="1">
            <a:spLocks/>
          </p:cNvSpPr>
          <p:nvPr/>
        </p:nvSpPr>
        <p:spPr>
          <a:xfrm>
            <a:off x="490267" y="2060280"/>
            <a:ext cx="2870449" cy="388925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000"/>
              </a:spcAft>
              <a:buNone/>
            </a:pPr>
            <a:r>
              <a:rPr lang="en-US" sz="2000" b="1" dirty="0">
                <a:solidFill>
                  <a:srgbClr val="0D3168"/>
                </a:solidFill>
                <a:latin typeface="ITC Franklin Gothic Std Book" panose="020B0504030503020204" pitchFamily="34" charset="77"/>
              </a:rPr>
              <a:t>Identifying and defining a research problem is key to the effectiveness of the work.</a:t>
            </a:r>
          </a:p>
          <a:p>
            <a:pPr>
              <a:spcBef>
                <a:spcPts val="0"/>
              </a:spcBef>
              <a:spcAft>
                <a:spcPts val="400"/>
              </a:spcAft>
            </a:pPr>
            <a:r>
              <a:rPr lang="en-US" sz="2000" dirty="0">
                <a:solidFill>
                  <a:srgbClr val="0D3168"/>
                </a:solidFill>
                <a:latin typeface="ITC Franklin Gothic Std Book" panose="020B0504030503020204" pitchFamily="34" charset="77"/>
              </a:rPr>
              <a:t>Concise</a:t>
            </a:r>
          </a:p>
          <a:p>
            <a:pPr>
              <a:spcBef>
                <a:spcPts val="0"/>
              </a:spcBef>
              <a:spcAft>
                <a:spcPts val="400"/>
              </a:spcAft>
            </a:pPr>
            <a:r>
              <a:rPr lang="en-US" sz="2000" dirty="0">
                <a:solidFill>
                  <a:srgbClr val="0D3168"/>
                </a:solidFill>
                <a:latin typeface="ITC Franklin Gothic Std Book" panose="020B0504030503020204" pitchFamily="34" charset="77"/>
              </a:rPr>
              <a:t>Clear</a:t>
            </a:r>
          </a:p>
          <a:p>
            <a:pPr>
              <a:spcBef>
                <a:spcPts val="0"/>
              </a:spcBef>
              <a:spcAft>
                <a:spcPts val="400"/>
              </a:spcAft>
            </a:pPr>
            <a:r>
              <a:rPr lang="en-US" sz="2000" dirty="0">
                <a:solidFill>
                  <a:srgbClr val="0D3168"/>
                </a:solidFill>
                <a:latin typeface="ITC Franklin Gothic Std Book" panose="020B0504030503020204" pitchFamily="34" charset="77"/>
              </a:rPr>
              <a:t>Specific </a:t>
            </a:r>
          </a:p>
          <a:p>
            <a:pPr>
              <a:spcBef>
                <a:spcPts val="0"/>
              </a:spcBef>
              <a:spcAft>
                <a:spcPts val="400"/>
              </a:spcAft>
            </a:pPr>
            <a:r>
              <a:rPr lang="en-US" sz="2000" dirty="0">
                <a:solidFill>
                  <a:srgbClr val="0D3168"/>
                </a:solidFill>
                <a:latin typeface="ITC Franklin Gothic Std Book" panose="020B0504030503020204" pitchFamily="34" charset="77"/>
              </a:rPr>
              <a:t>Outcome-driven</a:t>
            </a:r>
          </a:p>
        </p:txBody>
      </p:sp>
      <p:sp>
        <p:nvSpPr>
          <p:cNvPr id="14" name="Content Placeholder 9">
            <a:extLst>
              <a:ext uri="{FF2B5EF4-FFF2-40B4-BE49-F238E27FC236}">
                <a16:creationId xmlns:a16="http://schemas.microsoft.com/office/drawing/2014/main" id="{F307BADE-A0E4-A74F-A020-11FC34A7AB8E}"/>
              </a:ext>
            </a:extLst>
          </p:cNvPr>
          <p:cNvSpPr txBox="1">
            <a:spLocks/>
          </p:cNvSpPr>
          <p:nvPr/>
        </p:nvSpPr>
        <p:spPr>
          <a:xfrm>
            <a:off x="3521946" y="1852883"/>
            <a:ext cx="4462239" cy="3984260"/>
          </a:xfrm>
          <a:prstGeom prst="rect">
            <a:avLst/>
          </a:prstGeom>
          <a:solidFill>
            <a:schemeClr val="bg1"/>
          </a:solidFill>
          <a:ln>
            <a:solidFill>
              <a:srgbClr val="002060"/>
            </a:solidFill>
          </a:ln>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000"/>
              </a:spcAft>
              <a:buNone/>
            </a:pPr>
            <a:r>
              <a:rPr lang="en-US" sz="1800" b="1" dirty="0">
                <a:solidFill>
                  <a:srgbClr val="002060"/>
                </a:solidFill>
                <a:latin typeface="ITC Franklin Gothic Std Book" panose="020B0504030503020204" pitchFamily="34" charset="77"/>
              </a:rPr>
              <a:t>Example: </a:t>
            </a:r>
          </a:p>
          <a:p>
            <a:pPr marL="0" indent="0">
              <a:spcBef>
                <a:spcPts val="0"/>
              </a:spcBef>
              <a:spcAft>
                <a:spcPts val="1000"/>
              </a:spcAft>
              <a:buNone/>
            </a:pPr>
            <a:r>
              <a:rPr lang="en-US" sz="1800" dirty="0">
                <a:solidFill>
                  <a:srgbClr val="002060"/>
                </a:solidFill>
                <a:latin typeface="ITC Franklin Gothic Std Book" panose="020B0504030503020204" pitchFamily="34" charset="77"/>
              </a:rPr>
              <a:t>Consider USDA’s Rural Utilities Services division, which administers programs that help to fund and set up broadband in rural areas. They’ve been running a number of programs over the last few decades, but lack insight as to how their programs have impacted residents. Because USDA RUS is launching a new broadband program, measuring impact of previous programs is critical to the development and implementation of an effective new program. </a:t>
            </a:r>
          </a:p>
        </p:txBody>
      </p:sp>
      <p:sp>
        <p:nvSpPr>
          <p:cNvPr id="2" name="Rectangle 1">
            <a:extLst>
              <a:ext uri="{FF2B5EF4-FFF2-40B4-BE49-F238E27FC236}">
                <a16:creationId xmlns:a16="http://schemas.microsoft.com/office/drawing/2014/main" id="{05D6BE44-7171-F24F-9981-8A0E55219EE3}"/>
              </a:ext>
            </a:extLst>
          </p:cNvPr>
          <p:cNvSpPr/>
          <p:nvPr/>
        </p:nvSpPr>
        <p:spPr>
          <a:xfrm>
            <a:off x="-2430" y="6654571"/>
            <a:ext cx="6096000" cy="261610"/>
          </a:xfrm>
          <a:prstGeom prst="rect">
            <a:avLst/>
          </a:prstGeom>
        </p:spPr>
        <p:txBody>
          <a:bodyPr>
            <a:spAutoFit/>
          </a:bodyPr>
          <a:lstStyle/>
          <a:p>
            <a:r>
              <a:rPr lang="en-US" sz="1100" dirty="0">
                <a:solidFill>
                  <a:schemeClr val="bg1"/>
                </a:solidFill>
                <a:latin typeface="ITC Franklin Gothic Std Book" panose="020B0504030503020204" pitchFamily="34" charset="77"/>
              </a:rPr>
              <a:t> </a:t>
            </a:r>
            <a:r>
              <a:rPr lang="en-US" sz="1100" i="1" dirty="0">
                <a:solidFill>
                  <a:schemeClr val="bg1"/>
                </a:solidFill>
                <a:latin typeface="ITC Franklin Gothic Std Book" panose="020B0504030503020204" pitchFamily="34" charset="77"/>
              </a:rPr>
              <a:t>Dynamic Work Simplification</a:t>
            </a:r>
            <a:r>
              <a:rPr lang="en-US" sz="1100" dirty="0">
                <a:solidFill>
                  <a:schemeClr val="bg1"/>
                </a:solidFill>
                <a:latin typeface="ITC Franklin Gothic Std Book" panose="020B0504030503020204" pitchFamily="34" charset="77"/>
              </a:rPr>
              <a:t> (1971) by W. Clements Zinck, p. 122</a:t>
            </a:r>
          </a:p>
        </p:txBody>
      </p:sp>
      <p:pic>
        <p:nvPicPr>
          <p:cNvPr id="4" name="Picture 3">
            <a:extLst>
              <a:ext uri="{FF2B5EF4-FFF2-40B4-BE49-F238E27FC236}">
                <a16:creationId xmlns:a16="http://schemas.microsoft.com/office/drawing/2014/main" id="{2005C1E2-E074-DC47-89FD-AE87C7DFDABA}"/>
              </a:ext>
            </a:extLst>
          </p:cNvPr>
          <p:cNvPicPr>
            <a:picLocks noChangeAspect="1"/>
          </p:cNvPicPr>
          <p:nvPr/>
        </p:nvPicPr>
        <p:blipFill>
          <a:blip r:embed="rId3"/>
          <a:stretch>
            <a:fillRect/>
          </a:stretch>
        </p:blipFill>
        <p:spPr>
          <a:xfrm>
            <a:off x="8463721" y="2205523"/>
            <a:ext cx="3316601" cy="3029162"/>
          </a:xfrm>
          <a:prstGeom prst="rect">
            <a:avLst/>
          </a:prstGeom>
        </p:spPr>
      </p:pic>
    </p:spTree>
    <p:extLst>
      <p:ext uri="{BB962C8B-B14F-4D97-AF65-F5344CB8AC3E}">
        <p14:creationId xmlns:p14="http://schemas.microsoft.com/office/powerpoint/2010/main" val="4126482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E479F-4790-6B4F-A56D-31C43C33C306}"/>
              </a:ext>
            </a:extLst>
          </p:cNvPr>
          <p:cNvSpPr>
            <a:spLocks noGrp="1"/>
          </p:cNvSpPr>
          <p:nvPr>
            <p:ph type="title"/>
          </p:nvPr>
        </p:nvSpPr>
        <p:spPr>
          <a:xfrm>
            <a:off x="0" y="1115668"/>
            <a:ext cx="7739296" cy="1143000"/>
          </a:xfrm>
        </p:spPr>
        <p:txBody>
          <a:bodyPr/>
          <a:lstStyle/>
          <a:p>
            <a:r>
              <a:rPr lang="en-US" dirty="0"/>
              <a:t>Screening Exercise</a:t>
            </a:r>
          </a:p>
        </p:txBody>
      </p:sp>
      <p:sp>
        <p:nvSpPr>
          <p:cNvPr id="3" name="Content Placeholder 9">
            <a:extLst>
              <a:ext uri="{FF2B5EF4-FFF2-40B4-BE49-F238E27FC236}">
                <a16:creationId xmlns:a16="http://schemas.microsoft.com/office/drawing/2014/main" id="{00D87AB3-74E4-904E-A81F-89212245957A}"/>
              </a:ext>
            </a:extLst>
          </p:cNvPr>
          <p:cNvSpPr txBox="1">
            <a:spLocks/>
          </p:cNvSpPr>
          <p:nvPr/>
        </p:nvSpPr>
        <p:spPr>
          <a:xfrm>
            <a:off x="590284" y="2077909"/>
            <a:ext cx="6522152" cy="378140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1000"/>
              </a:spcAft>
              <a:buNone/>
            </a:pPr>
            <a:r>
              <a:rPr lang="en-US" sz="2800" b="1" dirty="0">
                <a:solidFill>
                  <a:srgbClr val="0D3168"/>
                </a:solidFill>
                <a:latin typeface="ITC Franklin Gothic Std Book" panose="020B0504030503020204" pitchFamily="34" charset="77"/>
              </a:rPr>
              <a:t>Brainstorm Activity</a:t>
            </a:r>
          </a:p>
          <a:p>
            <a:pPr marL="0" indent="0" algn="ctr">
              <a:spcBef>
                <a:spcPts val="0"/>
              </a:spcBef>
              <a:spcAft>
                <a:spcPts val="1000"/>
              </a:spcAft>
              <a:buNone/>
            </a:pPr>
            <a:r>
              <a:rPr lang="en-US" sz="2400" dirty="0">
                <a:solidFill>
                  <a:srgbClr val="0D3168"/>
                </a:solidFill>
                <a:latin typeface="ITC Franklin Gothic Std Book" panose="020B0504030503020204" pitchFamily="34" charset="77"/>
              </a:rPr>
              <a:t>What information do you need </a:t>
            </a:r>
            <a:r>
              <a:rPr lang="en-US" sz="2400" u="sng" dirty="0">
                <a:solidFill>
                  <a:srgbClr val="0D3168"/>
                </a:solidFill>
                <a:latin typeface="ITC Franklin Gothic Std Book" panose="020B0504030503020204" pitchFamily="34" charset="77"/>
              </a:rPr>
              <a:t>about</a:t>
            </a:r>
            <a:r>
              <a:rPr lang="en-US" sz="2400" dirty="0">
                <a:solidFill>
                  <a:srgbClr val="0D3168"/>
                </a:solidFill>
                <a:latin typeface="ITC Franklin Gothic Std Book" panose="020B0504030503020204" pitchFamily="34" charset="77"/>
              </a:rPr>
              <a:t> the data to determine its usefulness? </a:t>
            </a:r>
          </a:p>
          <a:p>
            <a:pPr marL="0" indent="0" algn="ctr">
              <a:spcBef>
                <a:spcPts val="0"/>
              </a:spcBef>
              <a:spcAft>
                <a:spcPts val="1000"/>
              </a:spcAft>
              <a:buNone/>
            </a:pPr>
            <a:endParaRPr lang="en-US" sz="1000" i="1" dirty="0">
              <a:solidFill>
                <a:srgbClr val="0D3168"/>
              </a:solidFill>
              <a:latin typeface="ITC Franklin Gothic Std Book" panose="020B0504030503020204" pitchFamily="34" charset="77"/>
            </a:endParaRPr>
          </a:p>
          <a:p>
            <a:pPr marL="0" indent="0" algn="ctr">
              <a:spcBef>
                <a:spcPts val="0"/>
              </a:spcBef>
              <a:spcAft>
                <a:spcPts val="1000"/>
              </a:spcAft>
              <a:buNone/>
            </a:pPr>
            <a:r>
              <a:rPr lang="en-US" sz="2400" dirty="0">
                <a:solidFill>
                  <a:srgbClr val="C00000"/>
                </a:solidFill>
                <a:latin typeface="ITC Franklin Gothic Std Book" panose="020B0504030503020204" pitchFamily="34" charset="77"/>
              </a:rPr>
              <a:t>Goal: Exhaustive list of questions about the data, tested against a data source. </a:t>
            </a:r>
          </a:p>
          <a:p>
            <a:pPr marL="0" indent="0" algn="ctr">
              <a:spcBef>
                <a:spcPts val="0"/>
              </a:spcBef>
              <a:spcAft>
                <a:spcPts val="1000"/>
              </a:spcAft>
              <a:buNone/>
            </a:pPr>
            <a:endParaRPr lang="en-US" sz="2400" dirty="0">
              <a:solidFill>
                <a:srgbClr val="C00000"/>
              </a:solidFill>
              <a:latin typeface="ITC Franklin Gothic Std Book" panose="020B0504030503020204" pitchFamily="34" charset="77"/>
            </a:endParaRPr>
          </a:p>
          <a:p>
            <a:pPr marL="0" indent="0" algn="ctr">
              <a:spcBef>
                <a:spcPts val="0"/>
              </a:spcBef>
              <a:spcAft>
                <a:spcPts val="1000"/>
              </a:spcAft>
              <a:buNone/>
            </a:pPr>
            <a:r>
              <a:rPr lang="en-US" sz="2400" i="1" dirty="0">
                <a:solidFill>
                  <a:srgbClr val="0D3168"/>
                </a:solidFill>
                <a:latin typeface="ITC Franklin Gothic Std Book" panose="020B0504030503020204" pitchFamily="34" charset="77"/>
              </a:rPr>
              <a:t>Email your list &amp; data source example to </a:t>
            </a:r>
            <a:r>
              <a:rPr lang="en-US" sz="2400" i="1" dirty="0">
                <a:solidFill>
                  <a:srgbClr val="0D3168"/>
                </a:solidFill>
                <a:latin typeface="ITC Franklin Gothic Std Book" panose="020B0504030503020204" pitchFamily="34" charset="77"/>
                <a:hlinkClick r:id="rId3"/>
              </a:rPr>
              <a:t>dnair@virginia.edu</a:t>
            </a:r>
            <a:r>
              <a:rPr lang="en-US" sz="2400" i="1" dirty="0">
                <a:solidFill>
                  <a:srgbClr val="0D3168"/>
                </a:solidFill>
                <a:latin typeface="ITC Franklin Gothic Std Book" panose="020B0504030503020204" pitchFamily="34" charset="77"/>
              </a:rPr>
              <a:t> by 1:30 pm!</a:t>
            </a:r>
            <a:endParaRPr lang="en-US" sz="2400" i="1" dirty="0">
              <a:solidFill>
                <a:srgbClr val="C00000"/>
              </a:solidFill>
              <a:latin typeface="ITC Franklin Gothic Std Book" panose="020B0504030503020204" pitchFamily="34" charset="77"/>
            </a:endParaRPr>
          </a:p>
        </p:txBody>
      </p:sp>
      <p:pic>
        <p:nvPicPr>
          <p:cNvPr id="5" name="Picture 4">
            <a:extLst>
              <a:ext uri="{FF2B5EF4-FFF2-40B4-BE49-F238E27FC236}">
                <a16:creationId xmlns:a16="http://schemas.microsoft.com/office/drawing/2014/main" id="{6A060711-2736-7241-B55B-98A0A9F075AA}"/>
              </a:ext>
            </a:extLst>
          </p:cNvPr>
          <p:cNvPicPr>
            <a:picLocks noChangeAspect="1"/>
          </p:cNvPicPr>
          <p:nvPr/>
        </p:nvPicPr>
        <p:blipFill rotWithShape="1">
          <a:blip r:embed="rId4"/>
          <a:srcRect b="2325"/>
          <a:stretch/>
        </p:blipFill>
        <p:spPr>
          <a:xfrm>
            <a:off x="7739296" y="-39007"/>
            <a:ext cx="4452703" cy="3342807"/>
          </a:xfrm>
          <a:prstGeom prst="rect">
            <a:avLst/>
          </a:prstGeom>
        </p:spPr>
      </p:pic>
      <p:pic>
        <p:nvPicPr>
          <p:cNvPr id="7" name="Picture 6">
            <a:extLst>
              <a:ext uri="{FF2B5EF4-FFF2-40B4-BE49-F238E27FC236}">
                <a16:creationId xmlns:a16="http://schemas.microsoft.com/office/drawing/2014/main" id="{2D4B6FC3-3202-6848-A0AE-3F3235928660}"/>
              </a:ext>
            </a:extLst>
          </p:cNvPr>
          <p:cNvPicPr>
            <a:picLocks noChangeAspect="1"/>
          </p:cNvPicPr>
          <p:nvPr/>
        </p:nvPicPr>
        <p:blipFill rotWithShape="1">
          <a:blip r:embed="rId5"/>
          <a:srcRect b="3551"/>
          <a:stretch/>
        </p:blipFill>
        <p:spPr>
          <a:xfrm>
            <a:off x="7739297" y="3279956"/>
            <a:ext cx="4452703" cy="3578044"/>
          </a:xfrm>
          <a:prstGeom prst="rect">
            <a:avLst/>
          </a:prstGeom>
        </p:spPr>
      </p:pic>
      <p:cxnSp>
        <p:nvCxnSpPr>
          <p:cNvPr id="9" name="Straight Connector 8">
            <a:extLst>
              <a:ext uri="{FF2B5EF4-FFF2-40B4-BE49-F238E27FC236}">
                <a16:creationId xmlns:a16="http://schemas.microsoft.com/office/drawing/2014/main" id="{25C05B0D-4D61-3945-AFB2-EECCB1F38BAB}"/>
              </a:ext>
            </a:extLst>
          </p:cNvPr>
          <p:cNvCxnSpPr>
            <a:cxnSpLocks/>
          </p:cNvCxnSpPr>
          <p:nvPr/>
        </p:nvCxnSpPr>
        <p:spPr>
          <a:xfrm>
            <a:off x="7702720" y="-39007"/>
            <a:ext cx="0" cy="6909968"/>
          </a:xfrm>
          <a:prstGeom prst="line">
            <a:avLst/>
          </a:prstGeom>
          <a:ln w="76200">
            <a:solidFill>
              <a:srgbClr val="002F6D"/>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24D616A-717B-DD41-8A88-6D3F1FF45AB4}"/>
              </a:ext>
            </a:extLst>
          </p:cNvPr>
          <p:cNvSpPr txBox="1"/>
          <p:nvPr/>
        </p:nvSpPr>
        <p:spPr>
          <a:xfrm>
            <a:off x="2754775" y="1493134"/>
            <a:ext cx="184731" cy="584775"/>
          </a:xfrm>
          <a:prstGeom prst="rect">
            <a:avLst/>
          </a:prstGeom>
          <a:noFill/>
        </p:spPr>
        <p:txBody>
          <a:bodyPr wrap="none" rtlCol="0">
            <a:spAutoFit/>
          </a:bodyPr>
          <a:lstStyle/>
          <a:p>
            <a:pPr algn="l"/>
            <a:endParaRPr lang="en-US" sz="3200" dirty="0">
              <a:solidFill>
                <a:srgbClr val="233E50"/>
              </a:solidFill>
              <a:latin typeface="ITC Franklin Gothic Std Book" panose="020B0504030503020204" pitchFamily="34" charset="0"/>
            </a:endParaRPr>
          </a:p>
        </p:txBody>
      </p:sp>
      <p:sp>
        <p:nvSpPr>
          <p:cNvPr id="11" name="Content Placeholder 9">
            <a:extLst>
              <a:ext uri="{FF2B5EF4-FFF2-40B4-BE49-F238E27FC236}">
                <a16:creationId xmlns:a16="http://schemas.microsoft.com/office/drawing/2014/main" id="{EEE41140-1A7C-4942-B96C-DEC3C56DE379}"/>
              </a:ext>
            </a:extLst>
          </p:cNvPr>
          <p:cNvSpPr txBox="1">
            <a:spLocks/>
          </p:cNvSpPr>
          <p:nvPr/>
        </p:nvSpPr>
        <p:spPr>
          <a:xfrm>
            <a:off x="785538" y="3386675"/>
            <a:ext cx="6522152" cy="194925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1000"/>
              </a:spcAft>
              <a:buNone/>
            </a:pPr>
            <a:endParaRPr lang="en-US" sz="2400" dirty="0">
              <a:solidFill>
                <a:srgbClr val="0D3168"/>
              </a:solidFill>
              <a:latin typeface="ITC Franklin Gothic Std Book" panose="020B0504030503020204" pitchFamily="34" charset="77"/>
            </a:endParaRPr>
          </a:p>
        </p:txBody>
      </p:sp>
    </p:spTree>
    <p:extLst>
      <p:ext uri="{BB962C8B-B14F-4D97-AF65-F5344CB8AC3E}">
        <p14:creationId xmlns:p14="http://schemas.microsoft.com/office/powerpoint/2010/main" val="6970158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33977B6-0D50-BB4F-A440-C40764F67564}"/>
              </a:ext>
            </a:extLst>
          </p:cNvPr>
          <p:cNvSpPr txBox="1">
            <a:spLocks/>
          </p:cNvSpPr>
          <p:nvPr/>
        </p:nvSpPr>
        <p:spPr>
          <a:xfrm>
            <a:off x="642997" y="178588"/>
            <a:ext cx="10972800" cy="932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j-ea"/>
                <a:cs typeface="+mj-cs"/>
              </a:rPr>
              <a:t>Data Discovery Exercise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j-ea"/>
                <a:cs typeface="+mj-cs"/>
              </a:rPr>
              <a:t>Marshalltown Transit Problem</a:t>
            </a:r>
          </a:p>
        </p:txBody>
      </p:sp>
      <p:graphicFrame>
        <p:nvGraphicFramePr>
          <p:cNvPr id="2" name="Table 1">
            <a:extLst>
              <a:ext uri="{FF2B5EF4-FFF2-40B4-BE49-F238E27FC236}">
                <a16:creationId xmlns:a16="http://schemas.microsoft.com/office/drawing/2014/main" id="{46608637-BB9A-7542-A829-D7D132D110E0}"/>
              </a:ext>
            </a:extLst>
          </p:cNvPr>
          <p:cNvGraphicFramePr>
            <a:graphicFrameLocks noGrp="1"/>
          </p:cNvGraphicFramePr>
          <p:nvPr/>
        </p:nvGraphicFramePr>
        <p:xfrm>
          <a:off x="1125028" y="1111550"/>
          <a:ext cx="10196116" cy="913193"/>
        </p:xfrm>
        <a:graphic>
          <a:graphicData uri="http://schemas.openxmlformats.org/drawingml/2006/table">
            <a:tbl>
              <a:tblPr firstRow="1" bandRow="1">
                <a:tableStyleId>{2D5ABB26-0587-4C30-8999-92F81FD0307C}</a:tableStyleId>
              </a:tblPr>
              <a:tblGrid>
                <a:gridCol w="2238658">
                  <a:extLst>
                    <a:ext uri="{9D8B030D-6E8A-4147-A177-3AD203B41FA5}">
                      <a16:colId xmlns:a16="http://schemas.microsoft.com/office/drawing/2014/main" val="236961986"/>
                    </a:ext>
                  </a:extLst>
                </a:gridCol>
                <a:gridCol w="2732314">
                  <a:extLst>
                    <a:ext uri="{9D8B030D-6E8A-4147-A177-3AD203B41FA5}">
                      <a16:colId xmlns:a16="http://schemas.microsoft.com/office/drawing/2014/main" val="1677211136"/>
                    </a:ext>
                  </a:extLst>
                </a:gridCol>
                <a:gridCol w="2676115">
                  <a:extLst>
                    <a:ext uri="{9D8B030D-6E8A-4147-A177-3AD203B41FA5}">
                      <a16:colId xmlns:a16="http://schemas.microsoft.com/office/drawing/2014/main" val="3041764009"/>
                    </a:ext>
                  </a:extLst>
                </a:gridCol>
                <a:gridCol w="2549029">
                  <a:extLst>
                    <a:ext uri="{9D8B030D-6E8A-4147-A177-3AD203B41FA5}">
                      <a16:colId xmlns:a16="http://schemas.microsoft.com/office/drawing/2014/main" val="4223254976"/>
                    </a:ext>
                  </a:extLst>
                </a:gridCol>
              </a:tblGrid>
              <a:tr h="913193">
                <a:tc>
                  <a:txBody>
                    <a:bodyPr/>
                    <a:lstStyle/>
                    <a:p>
                      <a:pPr algn="ctr"/>
                      <a:r>
                        <a:rPr lang="en-US" sz="1600" dirty="0">
                          <a:latin typeface="ITC Franklin Gothic Std Book" panose="020B0504030503020204" pitchFamily="34" charset="77"/>
                          <a:ea typeface="Times New Roman" panose="02020603050405020304" pitchFamily="18" charset="0"/>
                          <a:cs typeface="Times New Roman" panose="02020603050405020304" pitchFamily="18" charset="0"/>
                        </a:rPr>
                        <a:t>What themes emerge from problem elaboration? </a:t>
                      </a: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ITC Franklin Gothic Std Book" panose="020B0504030503020204" pitchFamily="34" charset="77"/>
                        </a:rPr>
                        <a:t>Who is engaged in or impacted by this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ITC Franklin Gothic Std Book" panose="020B0504030503020204" pitchFamily="34" charset="77"/>
                        </a:rPr>
                        <a:t>What internal or external factors affect this space?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ITC Franklin Gothic Std Book" panose="020B0504030503020204" pitchFamily="34" charset="77"/>
                        </a:rPr>
                        <a:t>What is the desired outcome of this research? A decision? An action?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3836678"/>
                  </a:ext>
                </a:extLst>
              </a:tr>
            </a:tbl>
          </a:graphicData>
        </a:graphic>
      </p:graphicFrame>
      <p:sp>
        <p:nvSpPr>
          <p:cNvPr id="16" name="Rectangle 15">
            <a:extLst>
              <a:ext uri="{FF2B5EF4-FFF2-40B4-BE49-F238E27FC236}">
                <a16:creationId xmlns:a16="http://schemas.microsoft.com/office/drawing/2014/main" id="{7AD14D6E-1F70-D842-9CDA-BC1D54D0FC23}"/>
              </a:ext>
            </a:extLst>
          </p:cNvPr>
          <p:cNvSpPr/>
          <p:nvPr/>
        </p:nvSpPr>
        <p:spPr>
          <a:xfrm>
            <a:off x="1125028" y="6318823"/>
            <a:ext cx="984574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Times New Roman" panose="02020603050405020304" pitchFamily="18" charset="0"/>
                <a:cs typeface="Times New Roman" panose="02020603050405020304" pitchFamily="18" charset="0"/>
              </a:rPr>
              <a:t>Are any patterns emerging? Do these give rise to informational domains?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E013A9-BE7E-4847-A52C-3874917FEFC9}"/>
              </a:ext>
            </a:extLst>
          </p:cNvPr>
          <p:cNvSpPr txBox="1"/>
          <p:nvPr/>
        </p:nvSpPr>
        <p:spPr>
          <a:xfrm>
            <a:off x="11789229" y="87086"/>
            <a:ext cx="32252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1</a:t>
            </a:r>
          </a:p>
        </p:txBody>
      </p:sp>
      <p:sp>
        <p:nvSpPr>
          <p:cNvPr id="3" name="Slide Number Placeholder 2">
            <a:extLst>
              <a:ext uri="{FF2B5EF4-FFF2-40B4-BE49-F238E27FC236}">
                <a16:creationId xmlns:a16="http://schemas.microsoft.com/office/drawing/2014/main" id="{45B475BA-34D7-3345-B932-3C970A6E8CAF}"/>
              </a:ext>
            </a:extLst>
          </p:cNvPr>
          <p:cNvSpPr>
            <a:spLocks noGrp="1"/>
          </p:cNvSpPr>
          <p:nvPr>
            <p:ph type="sldNum" sz="quarter" idx="12"/>
          </p:nvPr>
        </p:nvSpPr>
        <p:spPr/>
        <p:txBody>
          <a:bodyPr/>
          <a:lstStyle/>
          <a:p>
            <a:fld id="{EE070E67-7AB2-9C44-8839-D7DEADD78AAB}" type="slidenum">
              <a:rPr lang="en-US" smtClean="0"/>
              <a:t>31</a:t>
            </a:fld>
            <a:endParaRPr lang="en-US"/>
          </a:p>
        </p:txBody>
      </p:sp>
    </p:spTree>
    <p:extLst>
      <p:ext uri="{BB962C8B-B14F-4D97-AF65-F5344CB8AC3E}">
        <p14:creationId xmlns:p14="http://schemas.microsoft.com/office/powerpoint/2010/main" val="2198745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534F5DB-33D6-2E4C-95AB-EF600120660B}"/>
              </a:ext>
            </a:extLst>
          </p:cNvPr>
          <p:cNvSpPr/>
          <p:nvPr/>
        </p:nvSpPr>
        <p:spPr>
          <a:xfrm>
            <a:off x="1157536" y="1093794"/>
            <a:ext cx="996766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Times New Roman" panose="02020603050405020304" pitchFamily="18" charset="0"/>
                <a:cs typeface="Times New Roman" panose="02020603050405020304" pitchFamily="18" charset="0"/>
              </a:rPr>
              <a:t>What informational domains at play? What are your levels of analysis? What potential data sources are out there to help address these domains?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24" name="Group 23">
            <a:extLst>
              <a:ext uri="{FF2B5EF4-FFF2-40B4-BE49-F238E27FC236}">
                <a16:creationId xmlns:a16="http://schemas.microsoft.com/office/drawing/2014/main" id="{AE5D8598-4469-7F48-9EAC-14A2D96681EE}"/>
              </a:ext>
            </a:extLst>
          </p:cNvPr>
          <p:cNvGrpSpPr/>
          <p:nvPr/>
        </p:nvGrpSpPr>
        <p:grpSpPr>
          <a:xfrm>
            <a:off x="4471070" y="1682979"/>
            <a:ext cx="3316653" cy="3155005"/>
            <a:chOff x="3574005" y="1539173"/>
            <a:chExt cx="5012810" cy="5077490"/>
          </a:xfrm>
        </p:grpSpPr>
        <p:sp>
          <p:nvSpPr>
            <p:cNvPr id="6" name="Oval 5">
              <a:extLst>
                <a:ext uri="{FF2B5EF4-FFF2-40B4-BE49-F238E27FC236}">
                  <a16:creationId xmlns:a16="http://schemas.microsoft.com/office/drawing/2014/main" id="{E93CF2E1-C0A5-8A4C-84CA-709008F69E0E}"/>
                </a:ext>
              </a:extLst>
            </p:cNvPr>
            <p:cNvSpPr/>
            <p:nvPr/>
          </p:nvSpPr>
          <p:spPr>
            <a:xfrm>
              <a:off x="3574005" y="1539173"/>
              <a:ext cx="5012810" cy="5077490"/>
            </a:xfrm>
            <a:prstGeom prst="ellipse">
              <a:avLst/>
            </a:prstGeom>
            <a:solidFill>
              <a:schemeClr val="bg1">
                <a:lumMod val="75000"/>
              </a:schemeClr>
            </a:solidFill>
            <a:ln w="19050" cmpd="sng">
              <a:solidFill>
                <a:schemeClr val="tx1"/>
              </a:solid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00173926-7201-C24F-96DD-67DCA130D69A}"/>
                </a:ext>
              </a:extLst>
            </p:cNvPr>
            <p:cNvSpPr/>
            <p:nvPr/>
          </p:nvSpPr>
          <p:spPr>
            <a:xfrm>
              <a:off x="3835724" y="2235493"/>
              <a:ext cx="4437452" cy="4381170"/>
            </a:xfrm>
            <a:prstGeom prst="ellipse">
              <a:avLst/>
            </a:prstGeom>
            <a:solidFill>
              <a:schemeClr val="bg1">
                <a:lumMod val="85000"/>
              </a:schemeClr>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54576F1A-7DF4-9B4A-8D52-BFF62F3F4B5A}"/>
                </a:ext>
              </a:extLst>
            </p:cNvPr>
            <p:cNvSpPr/>
            <p:nvPr/>
          </p:nvSpPr>
          <p:spPr>
            <a:xfrm>
              <a:off x="4321182" y="3119055"/>
              <a:ext cx="3466536" cy="3473130"/>
            </a:xfrm>
            <a:prstGeom prst="ellipse">
              <a:avLst/>
            </a:prstGeom>
            <a:solidFill>
              <a:schemeClr val="bg1">
                <a:lumMod val="95000"/>
              </a:schemeClr>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B3E3AA37-2FAF-994F-8911-A35B31426656}"/>
                </a:ext>
              </a:extLst>
            </p:cNvPr>
            <p:cNvSpPr/>
            <p:nvPr/>
          </p:nvSpPr>
          <p:spPr>
            <a:xfrm>
              <a:off x="4903450" y="4071792"/>
              <a:ext cx="2504609" cy="2513337"/>
            </a:xfrm>
            <a:prstGeom prst="ellipse">
              <a:avLst/>
            </a:prstGeom>
            <a:solidFill>
              <a:schemeClr val="bg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2DDF7B8-8DDE-594F-B888-4B8F67292DB1}"/>
                </a:ext>
              </a:extLst>
            </p:cNvPr>
            <p:cNvSpPr txBox="1"/>
            <p:nvPr/>
          </p:nvSpPr>
          <p:spPr>
            <a:xfrm>
              <a:off x="5340963" y="4383409"/>
              <a:ext cx="1594680" cy="49531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D6712D"/>
                  </a:solidFill>
                  <a:latin typeface="ITC Franklin Gothic Std Medium" panose="020B0504030503020204" pitchFamily="34" charset="77"/>
                </a:rPr>
                <a:t> </a:t>
              </a:r>
              <a:endParaRPr kumimoji="0" lang="en-US" sz="1100" b="0" i="0" u="none" strike="noStrike" kern="1200" cap="none" spc="0" normalizeH="0" baseline="0" noProof="0" dirty="0">
                <a:ln>
                  <a:noFill/>
                </a:ln>
                <a:solidFill>
                  <a:srgbClr val="D6712D"/>
                </a:solidFill>
                <a:effectLst/>
                <a:uLnTx/>
                <a:uFillTx/>
                <a:latin typeface="ITC Franklin Gothic Std Medium" panose="020B0504030503020204" pitchFamily="34" charset="77"/>
                <a:ea typeface="+mn-ea"/>
                <a:cs typeface="Calibri"/>
              </a:endParaRPr>
            </a:p>
          </p:txBody>
        </p:sp>
        <p:pic>
          <p:nvPicPr>
            <p:cNvPr id="18" name="Picture 17" descr="https://cdn2.iconfinder.com/data/icons/people-80/96/Picture1-256.png">
              <a:extLst>
                <a:ext uri="{FF2B5EF4-FFF2-40B4-BE49-F238E27FC236}">
                  <a16:creationId xmlns:a16="http://schemas.microsoft.com/office/drawing/2014/main" id="{FB07E8EA-389C-B942-841F-A08EE8BF4A5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9258" y="5126019"/>
              <a:ext cx="1002788" cy="1034446"/>
            </a:xfrm>
            <a:prstGeom prst="rect">
              <a:avLst/>
            </a:prstGeom>
            <a:noFill/>
            <a:ln>
              <a:noFill/>
            </a:ln>
          </p:spPr>
        </p:pic>
      </p:grpSp>
      <p:sp>
        <p:nvSpPr>
          <p:cNvPr id="22" name="Title 4">
            <a:extLst>
              <a:ext uri="{FF2B5EF4-FFF2-40B4-BE49-F238E27FC236}">
                <a16:creationId xmlns:a16="http://schemas.microsoft.com/office/drawing/2014/main" id="{53D94D18-2C2E-AA4D-AEE7-F3604635B0A2}"/>
              </a:ext>
            </a:extLst>
          </p:cNvPr>
          <p:cNvSpPr txBox="1">
            <a:spLocks/>
          </p:cNvSpPr>
          <p:nvPr/>
        </p:nvSpPr>
        <p:spPr>
          <a:xfrm>
            <a:off x="642997" y="178588"/>
            <a:ext cx="10972800" cy="932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j-ea"/>
                <a:cs typeface="+mj-cs"/>
              </a:rPr>
              <a:t>Data Discovery Exercise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j-ea"/>
                <a:cs typeface="+mj-cs"/>
              </a:rPr>
              <a:t>Project Problem</a:t>
            </a:r>
          </a:p>
        </p:txBody>
      </p:sp>
      <p:sp>
        <p:nvSpPr>
          <p:cNvPr id="23" name="TextBox 22">
            <a:extLst>
              <a:ext uri="{FF2B5EF4-FFF2-40B4-BE49-F238E27FC236}">
                <a16:creationId xmlns:a16="http://schemas.microsoft.com/office/drawing/2014/main" id="{DBC24E98-C3C4-F047-9FA7-12BA7A88612B}"/>
              </a:ext>
            </a:extLst>
          </p:cNvPr>
          <p:cNvSpPr txBox="1"/>
          <p:nvPr/>
        </p:nvSpPr>
        <p:spPr>
          <a:xfrm>
            <a:off x="11789229" y="87086"/>
            <a:ext cx="32252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2</a:t>
            </a:r>
          </a:p>
        </p:txBody>
      </p:sp>
      <p:sp>
        <p:nvSpPr>
          <p:cNvPr id="25" name="TextBox 24">
            <a:extLst>
              <a:ext uri="{FF2B5EF4-FFF2-40B4-BE49-F238E27FC236}">
                <a16:creationId xmlns:a16="http://schemas.microsoft.com/office/drawing/2014/main" id="{8AACFFCE-B22D-BA49-A507-FABD4C3CF3B8}"/>
              </a:ext>
            </a:extLst>
          </p:cNvPr>
          <p:cNvSpPr txBox="1"/>
          <p:nvPr/>
        </p:nvSpPr>
        <p:spPr>
          <a:xfrm>
            <a:off x="1009415" y="1682979"/>
            <a:ext cx="2778686" cy="276999"/>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Domain: Community </a:t>
            </a:r>
          </a:p>
        </p:txBody>
      </p:sp>
      <p:sp>
        <p:nvSpPr>
          <p:cNvPr id="27" name="TextBox 26">
            <a:extLst>
              <a:ext uri="{FF2B5EF4-FFF2-40B4-BE49-F238E27FC236}">
                <a16:creationId xmlns:a16="http://schemas.microsoft.com/office/drawing/2014/main" id="{6A974BB8-8300-3948-B437-2014BFAE533B}"/>
              </a:ext>
            </a:extLst>
          </p:cNvPr>
          <p:cNvSpPr txBox="1"/>
          <p:nvPr/>
        </p:nvSpPr>
        <p:spPr>
          <a:xfrm>
            <a:off x="1009415" y="3791018"/>
            <a:ext cx="2778686" cy="276999"/>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Domain:</a:t>
            </a:r>
          </a:p>
        </p:txBody>
      </p:sp>
      <p:sp>
        <p:nvSpPr>
          <p:cNvPr id="28" name="TextBox 27">
            <a:extLst>
              <a:ext uri="{FF2B5EF4-FFF2-40B4-BE49-F238E27FC236}">
                <a16:creationId xmlns:a16="http://schemas.microsoft.com/office/drawing/2014/main" id="{4CA37787-8069-E940-B142-EC9DD8B88C04}"/>
              </a:ext>
            </a:extLst>
          </p:cNvPr>
          <p:cNvSpPr txBox="1"/>
          <p:nvPr/>
        </p:nvSpPr>
        <p:spPr>
          <a:xfrm>
            <a:off x="8345976" y="1704976"/>
            <a:ext cx="2778686" cy="276999"/>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Domain:</a:t>
            </a:r>
          </a:p>
        </p:txBody>
      </p:sp>
      <p:sp>
        <p:nvSpPr>
          <p:cNvPr id="29" name="TextBox 28">
            <a:extLst>
              <a:ext uri="{FF2B5EF4-FFF2-40B4-BE49-F238E27FC236}">
                <a16:creationId xmlns:a16="http://schemas.microsoft.com/office/drawing/2014/main" id="{4590005C-5702-4046-AECB-865E070B8D00}"/>
              </a:ext>
            </a:extLst>
          </p:cNvPr>
          <p:cNvSpPr txBox="1"/>
          <p:nvPr/>
        </p:nvSpPr>
        <p:spPr>
          <a:xfrm>
            <a:off x="8397022" y="3773242"/>
            <a:ext cx="2778686" cy="276999"/>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Domain:</a:t>
            </a:r>
          </a:p>
        </p:txBody>
      </p:sp>
      <p:sp>
        <p:nvSpPr>
          <p:cNvPr id="30" name="TextBox 29">
            <a:extLst>
              <a:ext uri="{FF2B5EF4-FFF2-40B4-BE49-F238E27FC236}">
                <a16:creationId xmlns:a16="http://schemas.microsoft.com/office/drawing/2014/main" id="{2B97D910-20CD-C541-8BAE-AC7137929212}"/>
              </a:ext>
            </a:extLst>
          </p:cNvPr>
          <p:cNvSpPr txBox="1"/>
          <p:nvPr/>
        </p:nvSpPr>
        <p:spPr>
          <a:xfrm>
            <a:off x="4813494" y="4907625"/>
            <a:ext cx="2778686" cy="276999"/>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Domain:</a:t>
            </a:r>
          </a:p>
        </p:txBody>
      </p:sp>
      <p:sp>
        <p:nvSpPr>
          <p:cNvPr id="31" name="Google Shape;274;p44">
            <a:extLst>
              <a:ext uri="{FF2B5EF4-FFF2-40B4-BE49-F238E27FC236}">
                <a16:creationId xmlns:a16="http://schemas.microsoft.com/office/drawing/2014/main" id="{C73E8A87-4E62-A545-B0E6-CBA0045EC2C4}"/>
              </a:ext>
            </a:extLst>
          </p:cNvPr>
          <p:cNvSpPr txBox="1"/>
          <p:nvPr/>
        </p:nvSpPr>
        <p:spPr>
          <a:xfrm>
            <a:off x="1064407" y="1983212"/>
            <a:ext cx="2580775" cy="730026"/>
          </a:xfrm>
          <a:prstGeom prst="rect">
            <a:avLst/>
          </a:prstGeom>
          <a:solidFill>
            <a:schemeClr val="bg1"/>
          </a:solidFill>
          <a:ln w="28575" cap="flat" cmpd="sng">
            <a:noFill/>
            <a:prstDash val="solid"/>
            <a:round/>
            <a:headEnd type="none" w="sm" len="sm"/>
            <a:tailEnd type="none" w="sm" len="sm"/>
          </a:ln>
        </p:spPr>
        <p:txBody>
          <a:bodyPr spcFirstLastPara="1" wrap="square" lIns="68575" tIns="34275" rIns="68575" bIns="34275" anchor="t" anchorCtr="0">
            <a:noAutofit/>
          </a:bodyPr>
          <a:lstStyle/>
          <a:p>
            <a:pPr marL="342900" marR="0" lvl="0" indent="-222250" algn="l" defTabSz="914400" rtl="0" eaLnBrk="1" fontAlgn="auto" latinLnBrk="0" hangingPunct="1">
              <a:lnSpc>
                <a:spcPct val="100000"/>
              </a:lnSpc>
              <a:spcBef>
                <a:spcPts val="0"/>
              </a:spcBef>
              <a:spcAft>
                <a:spcPts val="0"/>
              </a:spcAft>
              <a:buClrTx/>
              <a:buSzTx/>
              <a:buFont typeface="Calibri,Sans-Serif"/>
              <a:buChar char="●"/>
              <a:tabLst/>
              <a:defRPr/>
            </a:pPr>
            <a:r>
              <a:rPr kumimoji="0" lang="en"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Calibri"/>
              </a:rPr>
              <a:t>Age distribution</a:t>
            </a:r>
            <a:endPar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Calibri"/>
            </a:endParaRPr>
          </a:p>
          <a:p>
            <a:pPr marL="342900" marR="0" lvl="0" indent="-222250" algn="l" defTabSz="914400" rtl="0" eaLnBrk="1" fontAlgn="auto" latinLnBrk="0" hangingPunct="1">
              <a:lnSpc>
                <a:spcPct val="100000"/>
              </a:lnSpc>
              <a:spcBef>
                <a:spcPts val="0"/>
              </a:spcBef>
              <a:spcAft>
                <a:spcPts val="0"/>
              </a:spcAft>
              <a:buClrTx/>
              <a:buSzTx/>
              <a:buFont typeface="Calibri,Sans-Serif"/>
              <a:buChar char="●"/>
              <a:tabLst/>
              <a:defRPr/>
            </a:pPr>
            <a:r>
              <a:rPr kumimoji="0" lang="en"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Calibri"/>
                <a:cs typeface="Calibri"/>
              </a:rPr>
              <a:t>Education distribution</a:t>
            </a:r>
          </a:p>
          <a:p>
            <a:pPr marL="342900" marR="0" lvl="0" indent="-222250" algn="l" defTabSz="914400" rtl="0" eaLnBrk="1" fontAlgn="auto" latinLnBrk="0" hangingPunct="1">
              <a:lnSpc>
                <a:spcPct val="100000"/>
              </a:lnSpc>
              <a:spcBef>
                <a:spcPts val="0"/>
              </a:spcBef>
              <a:spcAft>
                <a:spcPts val="0"/>
              </a:spcAft>
              <a:buClrTx/>
              <a:buSzTx/>
              <a:buFont typeface="Calibri,Sans-Serif"/>
              <a:buChar char="●"/>
              <a:tabLst/>
              <a:defRPr/>
            </a:pPr>
            <a:r>
              <a:rPr kumimoji="0" lang="en"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Calibri"/>
                <a:cs typeface="Calibri"/>
              </a:rPr>
              <a:t>Income/wealth indicators</a:t>
            </a:r>
          </a:p>
          <a:p>
            <a:pPr marL="342900" marR="0" lvl="0" indent="-222250" algn="l" defTabSz="914400" rtl="0" eaLnBrk="1" fontAlgn="auto" latinLnBrk="0" hangingPunct="1">
              <a:lnSpc>
                <a:spcPct val="100000"/>
              </a:lnSpc>
              <a:spcBef>
                <a:spcPts val="0"/>
              </a:spcBef>
              <a:spcAft>
                <a:spcPts val="0"/>
              </a:spcAft>
              <a:buClrTx/>
              <a:buSzTx/>
              <a:buFont typeface="Calibri,Sans-Serif"/>
              <a:buChar char="●"/>
              <a:tabLst/>
              <a:defRPr/>
            </a:pPr>
            <a:r>
              <a:rPr kumimoji="0" lang="en"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Calibri"/>
                <a:cs typeface="Calibri"/>
              </a:rPr>
              <a:t>Racial/ethnic composition</a:t>
            </a:r>
          </a:p>
        </p:txBody>
      </p:sp>
      <p:sp>
        <p:nvSpPr>
          <p:cNvPr id="2" name="Slide Number Placeholder 1">
            <a:extLst>
              <a:ext uri="{FF2B5EF4-FFF2-40B4-BE49-F238E27FC236}">
                <a16:creationId xmlns:a16="http://schemas.microsoft.com/office/drawing/2014/main" id="{E03EB047-9003-6546-B4A7-22CD72414B37}"/>
              </a:ext>
            </a:extLst>
          </p:cNvPr>
          <p:cNvSpPr>
            <a:spLocks noGrp="1"/>
          </p:cNvSpPr>
          <p:nvPr>
            <p:ph type="sldNum" sz="quarter" idx="12"/>
          </p:nvPr>
        </p:nvSpPr>
        <p:spPr/>
        <p:txBody>
          <a:bodyPr/>
          <a:lstStyle/>
          <a:p>
            <a:fld id="{EE070E67-7AB2-9C44-8839-D7DEADD78AAB}" type="slidenum">
              <a:rPr lang="en-US" smtClean="0"/>
              <a:t>32</a:t>
            </a:fld>
            <a:endParaRPr lang="en-US"/>
          </a:p>
        </p:txBody>
      </p:sp>
      <p:sp>
        <p:nvSpPr>
          <p:cNvPr id="26" name="TextBox 25">
            <a:extLst>
              <a:ext uri="{FF2B5EF4-FFF2-40B4-BE49-F238E27FC236}">
                <a16:creationId xmlns:a16="http://schemas.microsoft.com/office/drawing/2014/main" id="{8BC4FC93-5A51-7943-8AE2-758CC9FCA99F}"/>
              </a:ext>
            </a:extLst>
          </p:cNvPr>
          <p:cNvSpPr txBox="1"/>
          <p:nvPr/>
        </p:nvSpPr>
        <p:spPr>
          <a:xfrm>
            <a:off x="5628474" y="2863744"/>
            <a:ext cx="1055097" cy="30777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D6712D"/>
                </a:solidFill>
                <a:latin typeface="ITC Franklin Gothic Std Medium" panose="020B0504030503020204" pitchFamily="34" charset="77"/>
              </a:rPr>
              <a:t> </a:t>
            </a:r>
            <a:endParaRPr kumimoji="0" lang="en-US" sz="1100" b="0" i="0" u="none" strike="noStrike" kern="1200" cap="none" spc="0" normalizeH="0" baseline="0" noProof="0" dirty="0">
              <a:ln>
                <a:noFill/>
              </a:ln>
              <a:solidFill>
                <a:srgbClr val="D6712D"/>
              </a:solidFill>
              <a:effectLst/>
              <a:uLnTx/>
              <a:uFillTx/>
              <a:latin typeface="ITC Franklin Gothic Std Medium" panose="020B0504030503020204" pitchFamily="34" charset="77"/>
              <a:ea typeface="+mn-ea"/>
              <a:cs typeface="Calibri"/>
            </a:endParaRPr>
          </a:p>
        </p:txBody>
      </p:sp>
      <p:sp>
        <p:nvSpPr>
          <p:cNvPr id="32" name="TextBox 31">
            <a:extLst>
              <a:ext uri="{FF2B5EF4-FFF2-40B4-BE49-F238E27FC236}">
                <a16:creationId xmlns:a16="http://schemas.microsoft.com/office/drawing/2014/main" id="{3C776DB5-B0FF-5041-B2D4-79B59ACCC678}"/>
              </a:ext>
            </a:extLst>
          </p:cNvPr>
          <p:cNvSpPr txBox="1"/>
          <p:nvPr/>
        </p:nvSpPr>
        <p:spPr>
          <a:xfrm>
            <a:off x="5640152" y="2293808"/>
            <a:ext cx="1055097" cy="30777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D6712D"/>
                </a:solidFill>
                <a:latin typeface="ITC Franklin Gothic Std Medium" panose="020B0504030503020204" pitchFamily="34" charset="77"/>
              </a:rPr>
              <a:t> </a:t>
            </a:r>
            <a:endParaRPr kumimoji="0" lang="en-US" sz="1100" b="0" i="0" u="none" strike="noStrike" kern="1200" cap="none" spc="0" normalizeH="0" baseline="0" noProof="0" dirty="0">
              <a:ln>
                <a:noFill/>
              </a:ln>
              <a:solidFill>
                <a:srgbClr val="D6712D"/>
              </a:solidFill>
              <a:effectLst/>
              <a:uLnTx/>
              <a:uFillTx/>
              <a:latin typeface="ITC Franklin Gothic Std Medium" panose="020B0504030503020204" pitchFamily="34" charset="77"/>
              <a:ea typeface="+mn-ea"/>
              <a:cs typeface="Calibri"/>
            </a:endParaRPr>
          </a:p>
        </p:txBody>
      </p:sp>
      <p:sp>
        <p:nvSpPr>
          <p:cNvPr id="33" name="TextBox 32">
            <a:extLst>
              <a:ext uri="{FF2B5EF4-FFF2-40B4-BE49-F238E27FC236}">
                <a16:creationId xmlns:a16="http://schemas.microsoft.com/office/drawing/2014/main" id="{076875BE-4429-F445-B8B7-C5AA60F20834}"/>
              </a:ext>
            </a:extLst>
          </p:cNvPr>
          <p:cNvSpPr txBox="1"/>
          <p:nvPr/>
        </p:nvSpPr>
        <p:spPr>
          <a:xfrm>
            <a:off x="5628475" y="1784781"/>
            <a:ext cx="1055097" cy="30777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D6712D"/>
                </a:solidFill>
                <a:latin typeface="ITC Franklin Gothic Std Medium" panose="020B0504030503020204" pitchFamily="34" charset="77"/>
              </a:rPr>
              <a:t> </a:t>
            </a:r>
            <a:endParaRPr kumimoji="0" lang="en-US" sz="1100" b="0" i="0" u="none" strike="noStrike" kern="1200" cap="none" spc="0" normalizeH="0" baseline="0" noProof="0" dirty="0">
              <a:ln>
                <a:noFill/>
              </a:ln>
              <a:solidFill>
                <a:srgbClr val="D6712D"/>
              </a:solidFill>
              <a:effectLst/>
              <a:uLnTx/>
              <a:uFillTx/>
              <a:latin typeface="ITC Franklin Gothic Std Medium" panose="020B0504030503020204" pitchFamily="34" charset="77"/>
              <a:ea typeface="+mn-ea"/>
              <a:cs typeface="Calibri"/>
            </a:endParaRPr>
          </a:p>
        </p:txBody>
      </p:sp>
    </p:spTree>
    <p:extLst>
      <p:ext uri="{BB962C8B-B14F-4D97-AF65-F5344CB8AC3E}">
        <p14:creationId xmlns:p14="http://schemas.microsoft.com/office/powerpoint/2010/main" val="180382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E4D035-D6C6-9943-84BD-A98E146ECE3A}"/>
              </a:ext>
            </a:extLst>
          </p:cNvPr>
          <p:cNvSpPr txBox="1"/>
          <p:nvPr/>
        </p:nvSpPr>
        <p:spPr>
          <a:xfrm>
            <a:off x="11789229" y="87086"/>
            <a:ext cx="32252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3</a:t>
            </a:r>
          </a:p>
        </p:txBody>
      </p:sp>
      <p:sp>
        <p:nvSpPr>
          <p:cNvPr id="5" name="Title 4">
            <a:extLst>
              <a:ext uri="{FF2B5EF4-FFF2-40B4-BE49-F238E27FC236}">
                <a16:creationId xmlns:a16="http://schemas.microsoft.com/office/drawing/2014/main" id="{368E3CC2-048A-9544-994B-C57EB022D9E3}"/>
              </a:ext>
            </a:extLst>
          </p:cNvPr>
          <p:cNvSpPr txBox="1">
            <a:spLocks/>
          </p:cNvSpPr>
          <p:nvPr/>
        </p:nvSpPr>
        <p:spPr>
          <a:xfrm>
            <a:off x="642997" y="178588"/>
            <a:ext cx="10972800" cy="932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j-ea"/>
                <a:cs typeface="+mj-cs"/>
              </a:rPr>
              <a:t>Data Map</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j-ea"/>
                <a:cs typeface="+mj-cs"/>
              </a:rPr>
              <a:t>Marshalltown Transit Problem</a:t>
            </a:r>
          </a:p>
        </p:txBody>
      </p:sp>
      <p:sp>
        <p:nvSpPr>
          <p:cNvPr id="7" name="TextBox 6">
            <a:extLst>
              <a:ext uri="{FF2B5EF4-FFF2-40B4-BE49-F238E27FC236}">
                <a16:creationId xmlns:a16="http://schemas.microsoft.com/office/drawing/2014/main" id="{E99CF309-B533-474D-AF95-EFDE8E6B7EAF}"/>
              </a:ext>
            </a:extLst>
          </p:cNvPr>
          <p:cNvSpPr txBox="1"/>
          <p:nvPr/>
        </p:nvSpPr>
        <p:spPr>
          <a:xfrm>
            <a:off x="7678816" y="1502592"/>
            <a:ext cx="3185126" cy="1477328"/>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Community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Census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Decennial Census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ACS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Disability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Health Facilities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Food Stamps</a:t>
            </a:r>
          </a:p>
        </p:txBody>
      </p:sp>
      <p:sp>
        <p:nvSpPr>
          <p:cNvPr id="8" name="TextBox 7">
            <a:extLst>
              <a:ext uri="{FF2B5EF4-FFF2-40B4-BE49-F238E27FC236}">
                <a16:creationId xmlns:a16="http://schemas.microsoft.com/office/drawing/2014/main" id="{E22B5712-5859-8347-9BD9-F41A8EE099A4}"/>
              </a:ext>
            </a:extLst>
          </p:cNvPr>
          <p:cNvSpPr txBox="1"/>
          <p:nvPr/>
        </p:nvSpPr>
        <p:spPr>
          <a:xfrm>
            <a:off x="864360" y="1502592"/>
            <a:ext cx="3185126" cy="2769989"/>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Infrastructure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Schools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Districts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School Attendance Zones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Parks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Real Estate Market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Zoning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Active Rentals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Parcel-specific Tax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Residences needing Assistance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Address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Roads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Flood Zones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City Limits</a:t>
            </a:r>
          </a:p>
        </p:txBody>
      </p:sp>
      <p:sp>
        <p:nvSpPr>
          <p:cNvPr id="9" name="TextBox 8">
            <a:extLst>
              <a:ext uri="{FF2B5EF4-FFF2-40B4-BE49-F238E27FC236}">
                <a16:creationId xmlns:a16="http://schemas.microsoft.com/office/drawing/2014/main" id="{4060300B-35F6-EA48-B0E0-AD73B3D64D8F}"/>
              </a:ext>
            </a:extLst>
          </p:cNvPr>
          <p:cNvSpPr txBox="1"/>
          <p:nvPr/>
        </p:nvSpPr>
        <p:spPr>
          <a:xfrm>
            <a:off x="4238931" y="1502592"/>
            <a:ext cx="3250440" cy="2769989"/>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Transit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Bus Routes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Individual Bus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Seasonal Miles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Route Miles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Revenue Miles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Dialysis Miles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Deadhead Miles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Hours Run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Bus Ridership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Total Riders by Day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Customer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Sporadic rider 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Walkability Study</a:t>
            </a:r>
          </a:p>
        </p:txBody>
      </p:sp>
      <p:sp>
        <p:nvSpPr>
          <p:cNvPr id="10" name="TextBox 9">
            <a:extLst>
              <a:ext uri="{FF2B5EF4-FFF2-40B4-BE49-F238E27FC236}">
                <a16:creationId xmlns:a16="http://schemas.microsoft.com/office/drawing/2014/main" id="{94F0EFF7-09E9-F74E-8B19-02F5C7AA7EBE}"/>
              </a:ext>
            </a:extLst>
          </p:cNvPr>
          <p:cNvSpPr txBox="1"/>
          <p:nvPr/>
        </p:nvSpPr>
        <p:spPr>
          <a:xfrm>
            <a:off x="7678816" y="3184318"/>
            <a:ext cx="3185126" cy="738664"/>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Local Economy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Business Locations (Sales Genie)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Local Employment </a:t>
            </a:r>
          </a:p>
        </p:txBody>
      </p:sp>
      <p:sp>
        <p:nvSpPr>
          <p:cNvPr id="11" name="TextBox 10">
            <a:extLst>
              <a:ext uri="{FF2B5EF4-FFF2-40B4-BE49-F238E27FC236}">
                <a16:creationId xmlns:a16="http://schemas.microsoft.com/office/drawing/2014/main" id="{60D047DE-202B-FA42-95DF-6CF70B4AFE73}"/>
              </a:ext>
            </a:extLst>
          </p:cNvPr>
          <p:cNvSpPr txBox="1"/>
          <p:nvPr/>
        </p:nvSpPr>
        <p:spPr>
          <a:xfrm>
            <a:off x="864360" y="4404380"/>
            <a:ext cx="3185126" cy="1938992"/>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Domain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p:txBody>
      </p:sp>
      <p:sp>
        <p:nvSpPr>
          <p:cNvPr id="12" name="TextBox 11">
            <a:extLst>
              <a:ext uri="{FF2B5EF4-FFF2-40B4-BE49-F238E27FC236}">
                <a16:creationId xmlns:a16="http://schemas.microsoft.com/office/drawing/2014/main" id="{4CD35FB6-7B98-5542-B0ED-3035095109AE}"/>
              </a:ext>
            </a:extLst>
          </p:cNvPr>
          <p:cNvSpPr txBox="1"/>
          <p:nvPr/>
        </p:nvSpPr>
        <p:spPr>
          <a:xfrm>
            <a:off x="4271588" y="4404380"/>
            <a:ext cx="3185126" cy="1938992"/>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Domain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p:txBody>
      </p:sp>
      <p:sp>
        <p:nvSpPr>
          <p:cNvPr id="13" name="TextBox 12">
            <a:extLst>
              <a:ext uri="{FF2B5EF4-FFF2-40B4-BE49-F238E27FC236}">
                <a16:creationId xmlns:a16="http://schemas.microsoft.com/office/drawing/2014/main" id="{98613491-5AEC-B346-B057-71C5BC80B774}"/>
              </a:ext>
            </a:extLst>
          </p:cNvPr>
          <p:cNvSpPr txBox="1"/>
          <p:nvPr/>
        </p:nvSpPr>
        <p:spPr>
          <a:xfrm>
            <a:off x="7678816" y="4127381"/>
            <a:ext cx="3185126" cy="2215991"/>
          </a:xfrm>
          <a:prstGeom prst="rect">
            <a:avLst/>
          </a:prstGeom>
          <a:noFill/>
          <a:ln>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Domain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endParaRPr>
          </a:p>
        </p:txBody>
      </p:sp>
      <p:sp>
        <p:nvSpPr>
          <p:cNvPr id="2" name="Slide Number Placeholder 1">
            <a:extLst>
              <a:ext uri="{FF2B5EF4-FFF2-40B4-BE49-F238E27FC236}">
                <a16:creationId xmlns:a16="http://schemas.microsoft.com/office/drawing/2014/main" id="{2DEC80B8-6A6B-E54B-B88D-99271088A6D1}"/>
              </a:ext>
            </a:extLst>
          </p:cNvPr>
          <p:cNvSpPr>
            <a:spLocks noGrp="1"/>
          </p:cNvSpPr>
          <p:nvPr>
            <p:ph type="sldNum" sz="quarter" idx="12"/>
          </p:nvPr>
        </p:nvSpPr>
        <p:spPr/>
        <p:txBody>
          <a:bodyPr/>
          <a:lstStyle/>
          <a:p>
            <a:fld id="{EE070E67-7AB2-9C44-8839-D7DEADD78AAB}" type="slidenum">
              <a:rPr lang="en-US" smtClean="0"/>
              <a:t>33</a:t>
            </a:fld>
            <a:endParaRPr lang="en-US"/>
          </a:p>
        </p:txBody>
      </p:sp>
    </p:spTree>
    <p:extLst>
      <p:ext uri="{BB962C8B-B14F-4D97-AF65-F5344CB8AC3E}">
        <p14:creationId xmlns:p14="http://schemas.microsoft.com/office/powerpoint/2010/main" val="1252926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33977B6-0D50-BB4F-A440-C40764F67564}"/>
              </a:ext>
            </a:extLst>
          </p:cNvPr>
          <p:cNvSpPr txBox="1">
            <a:spLocks/>
          </p:cNvSpPr>
          <p:nvPr/>
        </p:nvSpPr>
        <p:spPr>
          <a:xfrm>
            <a:off x="642997" y="178588"/>
            <a:ext cx="10972800" cy="932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j-ea"/>
                <a:cs typeface="+mj-cs"/>
              </a:rPr>
              <a:t>Data Inventory Exercise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j-ea"/>
                <a:cs typeface="+mj-cs"/>
              </a:rPr>
              <a:t>Marshalltown Transit Problem</a:t>
            </a:r>
          </a:p>
        </p:txBody>
      </p:sp>
      <p:graphicFrame>
        <p:nvGraphicFramePr>
          <p:cNvPr id="2" name="Table 1">
            <a:extLst>
              <a:ext uri="{FF2B5EF4-FFF2-40B4-BE49-F238E27FC236}">
                <a16:creationId xmlns:a16="http://schemas.microsoft.com/office/drawing/2014/main" id="{46608637-BB9A-7542-A829-D7D132D110E0}"/>
              </a:ext>
            </a:extLst>
          </p:cNvPr>
          <p:cNvGraphicFramePr>
            <a:graphicFrameLocks noGrp="1"/>
          </p:cNvGraphicFramePr>
          <p:nvPr/>
        </p:nvGraphicFramePr>
        <p:xfrm>
          <a:off x="272142" y="1274835"/>
          <a:ext cx="11625944" cy="5289071"/>
        </p:xfrm>
        <a:graphic>
          <a:graphicData uri="http://schemas.openxmlformats.org/drawingml/2006/table">
            <a:tbl>
              <a:tblPr firstRow="1" bandRow="1">
                <a:tableStyleId>{2D5ABB26-0587-4C30-8999-92F81FD0307C}</a:tableStyleId>
              </a:tblPr>
              <a:tblGrid>
                <a:gridCol w="3211287">
                  <a:extLst>
                    <a:ext uri="{9D8B030D-6E8A-4147-A177-3AD203B41FA5}">
                      <a16:colId xmlns:a16="http://schemas.microsoft.com/office/drawing/2014/main" val="236961986"/>
                    </a:ext>
                  </a:extLst>
                </a:gridCol>
                <a:gridCol w="2601685">
                  <a:extLst>
                    <a:ext uri="{9D8B030D-6E8A-4147-A177-3AD203B41FA5}">
                      <a16:colId xmlns:a16="http://schemas.microsoft.com/office/drawing/2014/main" val="4227892364"/>
                    </a:ext>
                  </a:extLst>
                </a:gridCol>
                <a:gridCol w="2906486">
                  <a:extLst>
                    <a:ext uri="{9D8B030D-6E8A-4147-A177-3AD203B41FA5}">
                      <a16:colId xmlns:a16="http://schemas.microsoft.com/office/drawing/2014/main" val="1659412674"/>
                    </a:ext>
                  </a:extLst>
                </a:gridCol>
                <a:gridCol w="2906486">
                  <a:extLst>
                    <a:ext uri="{9D8B030D-6E8A-4147-A177-3AD203B41FA5}">
                      <a16:colId xmlns:a16="http://schemas.microsoft.com/office/drawing/2014/main" val="892507163"/>
                    </a:ext>
                  </a:extLst>
                </a:gridCol>
              </a:tblGrid>
              <a:tr h="379793">
                <a:tc rowSpan="2">
                  <a:txBody>
                    <a:bodyPr/>
                    <a:lstStyle/>
                    <a:p>
                      <a:pPr algn="ctr"/>
                      <a:r>
                        <a:rPr lang="en-US" sz="1600" b="0" dirty="0">
                          <a:latin typeface="ITC Franklin Gothic Std Book" panose="020B0504030503020204" pitchFamily="34" charset="77"/>
                        </a:rPr>
                        <a:t>Inventory Question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3">
                  <a:txBody>
                    <a:bodyPr/>
                    <a:lstStyle/>
                    <a:p>
                      <a:pPr algn="ctr"/>
                      <a:r>
                        <a:rPr lang="en-US" sz="1600" b="0" dirty="0">
                          <a:latin typeface="ITC Franklin Gothic Std Book" panose="020B0504030503020204" pitchFamily="34" charset="77"/>
                        </a:rPr>
                        <a:t>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600" b="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600" b="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48202842"/>
                  </a:ext>
                </a:extLst>
              </a:tr>
              <a:tr h="685800">
                <a:tc vMerge="1">
                  <a:txBody>
                    <a:bodyPr/>
                    <a:lstStyle/>
                    <a:p>
                      <a:pPr algn="ctr"/>
                      <a:endParaRPr lang="en-US" sz="1600" b="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1600" b="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1600" b="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1600" b="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83836678"/>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4252508"/>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6308634"/>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8197143"/>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48429"/>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371258"/>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053285"/>
                  </a:ext>
                </a:extLst>
              </a:tr>
              <a:tr h="603354">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112520"/>
                  </a:ext>
                </a:extLst>
              </a:tr>
            </a:tbl>
          </a:graphicData>
        </a:graphic>
      </p:graphicFrame>
      <p:sp>
        <p:nvSpPr>
          <p:cNvPr id="5" name="TextBox 4">
            <a:extLst>
              <a:ext uri="{FF2B5EF4-FFF2-40B4-BE49-F238E27FC236}">
                <a16:creationId xmlns:a16="http://schemas.microsoft.com/office/drawing/2014/main" id="{8BE013A9-BE7E-4847-A52C-3874917FEFC9}"/>
              </a:ext>
            </a:extLst>
          </p:cNvPr>
          <p:cNvSpPr txBox="1"/>
          <p:nvPr/>
        </p:nvSpPr>
        <p:spPr>
          <a:xfrm>
            <a:off x="11789229" y="87086"/>
            <a:ext cx="32252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1</a:t>
            </a:r>
          </a:p>
        </p:txBody>
      </p:sp>
      <p:sp>
        <p:nvSpPr>
          <p:cNvPr id="3" name="Slide Number Placeholder 2">
            <a:extLst>
              <a:ext uri="{FF2B5EF4-FFF2-40B4-BE49-F238E27FC236}">
                <a16:creationId xmlns:a16="http://schemas.microsoft.com/office/drawing/2014/main" id="{F3295294-1F0E-BE4A-9BB9-8020FA7E2376}"/>
              </a:ext>
            </a:extLst>
          </p:cNvPr>
          <p:cNvSpPr>
            <a:spLocks noGrp="1"/>
          </p:cNvSpPr>
          <p:nvPr>
            <p:ph type="sldNum" sz="quarter" idx="12"/>
          </p:nvPr>
        </p:nvSpPr>
        <p:spPr/>
        <p:txBody>
          <a:bodyPr/>
          <a:lstStyle/>
          <a:p>
            <a:fld id="{EE070E67-7AB2-9C44-8839-D7DEADD78AAB}" type="slidenum">
              <a:rPr lang="en-US" smtClean="0"/>
              <a:t>34</a:t>
            </a:fld>
            <a:endParaRPr lang="en-US"/>
          </a:p>
        </p:txBody>
      </p:sp>
    </p:spTree>
    <p:extLst>
      <p:ext uri="{BB962C8B-B14F-4D97-AF65-F5344CB8AC3E}">
        <p14:creationId xmlns:p14="http://schemas.microsoft.com/office/powerpoint/2010/main" val="2201852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33977B6-0D50-BB4F-A440-C40764F67564}"/>
              </a:ext>
            </a:extLst>
          </p:cNvPr>
          <p:cNvSpPr txBox="1">
            <a:spLocks/>
          </p:cNvSpPr>
          <p:nvPr/>
        </p:nvSpPr>
        <p:spPr>
          <a:xfrm>
            <a:off x="642997" y="178588"/>
            <a:ext cx="10972800" cy="932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ITC Franklin Gothic Std Book" panose="020B0504030503020204" pitchFamily="34" charset="77"/>
                <a:ea typeface="+mj-ea"/>
                <a:cs typeface="+mj-cs"/>
              </a:rPr>
              <a:t>Data Screening Exercise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j-ea"/>
                <a:cs typeface="+mj-cs"/>
              </a:rPr>
              <a:t>Marshalltown Transit Problem</a:t>
            </a:r>
          </a:p>
        </p:txBody>
      </p:sp>
      <p:graphicFrame>
        <p:nvGraphicFramePr>
          <p:cNvPr id="2" name="Table 1">
            <a:extLst>
              <a:ext uri="{FF2B5EF4-FFF2-40B4-BE49-F238E27FC236}">
                <a16:creationId xmlns:a16="http://schemas.microsoft.com/office/drawing/2014/main" id="{46608637-BB9A-7542-A829-D7D132D110E0}"/>
              </a:ext>
            </a:extLst>
          </p:cNvPr>
          <p:cNvGraphicFramePr>
            <a:graphicFrameLocks noGrp="1"/>
          </p:cNvGraphicFramePr>
          <p:nvPr/>
        </p:nvGraphicFramePr>
        <p:xfrm>
          <a:off x="1123064" y="1409075"/>
          <a:ext cx="10282488" cy="4697811"/>
        </p:xfrm>
        <a:graphic>
          <a:graphicData uri="http://schemas.openxmlformats.org/drawingml/2006/table">
            <a:tbl>
              <a:tblPr firstRow="1" bandRow="1">
                <a:tableStyleId>{2D5ABB26-0587-4C30-8999-92F81FD0307C}</a:tableStyleId>
              </a:tblPr>
              <a:tblGrid>
                <a:gridCol w="10282488">
                  <a:extLst>
                    <a:ext uri="{9D8B030D-6E8A-4147-A177-3AD203B41FA5}">
                      <a16:colId xmlns:a16="http://schemas.microsoft.com/office/drawing/2014/main" val="236961986"/>
                    </a:ext>
                  </a:extLst>
                </a:gridCol>
              </a:tblGrid>
              <a:tr h="603354">
                <a:tc>
                  <a:txBody>
                    <a:bodyPr/>
                    <a:lstStyle/>
                    <a:p>
                      <a:pPr algn="ctr"/>
                      <a:r>
                        <a:rPr lang="en-US" sz="1600" b="0" dirty="0">
                          <a:latin typeface="ITC Franklin Gothic Std Book" panose="020B0504030503020204" pitchFamily="34" charset="77"/>
                        </a:rPr>
                        <a:t>What information ABOUT the datasets will help you determine their fit with your research?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83836678"/>
                  </a:ext>
                </a:extLst>
              </a:tr>
              <a:tr h="4094457">
                <a:tc>
                  <a:txBody>
                    <a:bodyPr/>
                    <a:lstStyle/>
                    <a:p>
                      <a:pPr algn="ctr"/>
                      <a:endParaRPr lang="en-US" sz="1600" dirty="0">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4252508"/>
                  </a:ext>
                </a:extLst>
              </a:tr>
            </a:tbl>
          </a:graphicData>
        </a:graphic>
      </p:graphicFrame>
      <p:sp>
        <p:nvSpPr>
          <p:cNvPr id="5" name="TextBox 4">
            <a:extLst>
              <a:ext uri="{FF2B5EF4-FFF2-40B4-BE49-F238E27FC236}">
                <a16:creationId xmlns:a16="http://schemas.microsoft.com/office/drawing/2014/main" id="{8BE013A9-BE7E-4847-A52C-3874917FEFC9}"/>
              </a:ext>
            </a:extLst>
          </p:cNvPr>
          <p:cNvSpPr txBox="1"/>
          <p:nvPr/>
        </p:nvSpPr>
        <p:spPr>
          <a:xfrm>
            <a:off x="11789229" y="87086"/>
            <a:ext cx="32252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TC Franklin Gothic Std Book" panose="020B0504030503020204" pitchFamily="34" charset="77"/>
                <a:ea typeface="+mn-ea"/>
                <a:cs typeface="+mn-cs"/>
              </a:rPr>
              <a:t>1</a:t>
            </a:r>
          </a:p>
        </p:txBody>
      </p:sp>
      <p:sp>
        <p:nvSpPr>
          <p:cNvPr id="3" name="Slide Number Placeholder 2">
            <a:extLst>
              <a:ext uri="{FF2B5EF4-FFF2-40B4-BE49-F238E27FC236}">
                <a16:creationId xmlns:a16="http://schemas.microsoft.com/office/drawing/2014/main" id="{E0350880-5228-AC42-A995-5F8D0E23534E}"/>
              </a:ext>
            </a:extLst>
          </p:cNvPr>
          <p:cNvSpPr>
            <a:spLocks noGrp="1"/>
          </p:cNvSpPr>
          <p:nvPr>
            <p:ph type="sldNum" sz="quarter" idx="12"/>
          </p:nvPr>
        </p:nvSpPr>
        <p:spPr/>
        <p:txBody>
          <a:bodyPr/>
          <a:lstStyle/>
          <a:p>
            <a:fld id="{EE070E67-7AB2-9C44-8839-D7DEADD78AAB}" type="slidenum">
              <a:rPr lang="en-US" smtClean="0"/>
              <a:t>35</a:t>
            </a:fld>
            <a:endParaRPr lang="en-US"/>
          </a:p>
        </p:txBody>
      </p:sp>
    </p:spTree>
    <p:extLst>
      <p:ext uri="{BB962C8B-B14F-4D97-AF65-F5344CB8AC3E}">
        <p14:creationId xmlns:p14="http://schemas.microsoft.com/office/powerpoint/2010/main" val="130955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2A5E948-EC86-BC4D-8C2F-F2F9AFA47D41}"/>
              </a:ext>
            </a:extLst>
          </p:cNvPr>
          <p:cNvPicPr>
            <a:picLocks noChangeAspect="1"/>
          </p:cNvPicPr>
          <p:nvPr/>
        </p:nvPicPr>
        <p:blipFill>
          <a:blip r:embed="rId3"/>
          <a:stretch>
            <a:fillRect/>
          </a:stretch>
        </p:blipFill>
        <p:spPr>
          <a:xfrm>
            <a:off x="7814914" y="1291466"/>
            <a:ext cx="3097458" cy="3251200"/>
          </a:xfrm>
          <a:prstGeom prst="rect">
            <a:avLst/>
          </a:prstGeom>
          <a:ln>
            <a:noFill/>
          </a:ln>
          <a:effectLst>
            <a:outerShdw blurRad="292100" dist="139700" dir="2700000" algn="tl" rotWithShape="0">
              <a:srgbClr val="333333">
                <a:alpha val="65000"/>
              </a:srgbClr>
            </a:outerShdw>
          </a:effectLst>
        </p:spPr>
      </p:pic>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Project shaped by problem statement</a:t>
            </a:r>
          </a:p>
        </p:txBody>
      </p:sp>
      <p:pic>
        <p:nvPicPr>
          <p:cNvPr id="7" name="Picture 6">
            <a:extLst>
              <a:ext uri="{FF2B5EF4-FFF2-40B4-BE49-F238E27FC236}">
                <a16:creationId xmlns:a16="http://schemas.microsoft.com/office/drawing/2014/main" id="{8C5BF819-0AC0-8A4E-A208-A116A6DC20C9}"/>
              </a:ext>
            </a:extLst>
          </p:cNvPr>
          <p:cNvPicPr>
            <a:picLocks noChangeAspect="1"/>
          </p:cNvPicPr>
          <p:nvPr/>
        </p:nvPicPr>
        <p:blipFill>
          <a:blip r:embed="rId4"/>
          <a:stretch>
            <a:fillRect/>
          </a:stretch>
        </p:blipFill>
        <p:spPr>
          <a:xfrm>
            <a:off x="1140530" y="1202566"/>
            <a:ext cx="2533753" cy="33401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7E7A9FE-8236-364B-80FA-E0589938381A}"/>
              </a:ext>
            </a:extLst>
          </p:cNvPr>
          <p:cNvPicPr>
            <a:picLocks noChangeAspect="1"/>
          </p:cNvPicPr>
          <p:nvPr/>
        </p:nvPicPr>
        <p:blipFill rotWithShape="1">
          <a:blip r:embed="rId5"/>
          <a:srcRect b="32754"/>
          <a:stretch/>
        </p:blipFill>
        <p:spPr>
          <a:xfrm>
            <a:off x="4187826" y="1395389"/>
            <a:ext cx="3108304" cy="227168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48C6BD0-CA8C-E248-8F3C-3A8C6C896740}"/>
              </a:ext>
            </a:extLst>
          </p:cNvPr>
          <p:cNvPicPr>
            <a:picLocks noChangeAspect="1"/>
          </p:cNvPicPr>
          <p:nvPr/>
        </p:nvPicPr>
        <p:blipFill>
          <a:blip r:embed="rId6"/>
          <a:stretch>
            <a:fillRect/>
          </a:stretch>
        </p:blipFill>
        <p:spPr>
          <a:xfrm>
            <a:off x="3390183" y="3446354"/>
            <a:ext cx="2765353" cy="203200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895A16FE-B3B4-8E4E-AF83-1F8ED943E74D}"/>
              </a:ext>
            </a:extLst>
          </p:cNvPr>
          <p:cNvPicPr>
            <a:picLocks noChangeAspect="1"/>
          </p:cNvPicPr>
          <p:nvPr/>
        </p:nvPicPr>
        <p:blipFill>
          <a:blip r:embed="rId7"/>
          <a:stretch>
            <a:fillRect/>
          </a:stretch>
        </p:blipFill>
        <p:spPr>
          <a:xfrm>
            <a:off x="7182621" y="3507794"/>
            <a:ext cx="2715946" cy="2247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8032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Data pipeline </a:t>
            </a:r>
            <a:r>
              <a:rPr lang="en-US" dirty="0">
                <a:solidFill>
                  <a:srgbClr val="0D3168"/>
                </a:solidFill>
              </a:rPr>
              <a:t>starts</a:t>
            </a:r>
            <a:r>
              <a:rPr lang="en-US" dirty="0"/>
              <a:t> with data discovery</a:t>
            </a:r>
          </a:p>
        </p:txBody>
      </p:sp>
      <p:pic>
        <p:nvPicPr>
          <p:cNvPr id="7" name="Picture 6">
            <a:extLst>
              <a:ext uri="{FF2B5EF4-FFF2-40B4-BE49-F238E27FC236}">
                <a16:creationId xmlns:a16="http://schemas.microsoft.com/office/drawing/2014/main" id="{288D6A81-7ECA-5545-B5B9-A184A2C67AB0}"/>
              </a:ext>
            </a:extLst>
          </p:cNvPr>
          <p:cNvPicPr>
            <a:picLocks noChangeAspect="1"/>
          </p:cNvPicPr>
          <p:nvPr/>
        </p:nvPicPr>
        <p:blipFill rotWithShape="1">
          <a:blip r:embed="rId3">
            <a:alphaModFix amt="76000"/>
          </a:blip>
          <a:srcRect t="5983" b="6154"/>
          <a:stretch/>
        </p:blipFill>
        <p:spPr>
          <a:xfrm>
            <a:off x="2668344" y="1990519"/>
            <a:ext cx="5078627" cy="3448099"/>
          </a:xfrm>
          <a:prstGeom prst="rect">
            <a:avLst/>
          </a:prstGeom>
          <a:solidFill>
            <a:schemeClr val="bg1"/>
          </a:solidFill>
        </p:spPr>
      </p:pic>
      <p:pic>
        <p:nvPicPr>
          <p:cNvPr id="8" name="Picture 7">
            <a:extLst>
              <a:ext uri="{FF2B5EF4-FFF2-40B4-BE49-F238E27FC236}">
                <a16:creationId xmlns:a16="http://schemas.microsoft.com/office/drawing/2014/main" id="{98D2DBCD-B096-C946-88FF-8E6D69B4ADC0}"/>
              </a:ext>
            </a:extLst>
          </p:cNvPr>
          <p:cNvPicPr>
            <a:picLocks noChangeAspect="1"/>
          </p:cNvPicPr>
          <p:nvPr/>
        </p:nvPicPr>
        <p:blipFill rotWithShape="1">
          <a:blip r:embed="rId3"/>
          <a:srcRect l="1357" t="18567" r="10314" b="67789"/>
          <a:stretch/>
        </p:blipFill>
        <p:spPr>
          <a:xfrm>
            <a:off x="971312" y="2400300"/>
            <a:ext cx="10735118" cy="1281381"/>
          </a:xfrm>
          <a:prstGeom prst="rect">
            <a:avLst/>
          </a:prstGeom>
          <a:solidFill>
            <a:schemeClr val="bg1"/>
          </a:solidFill>
        </p:spPr>
      </p:pic>
    </p:spTree>
    <p:extLst>
      <p:ext uri="{BB962C8B-B14F-4D97-AF65-F5344CB8AC3E}">
        <p14:creationId xmlns:p14="http://schemas.microsoft.com/office/powerpoint/2010/main" val="3305283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Data discovery process and definitions</a:t>
            </a:r>
          </a:p>
        </p:txBody>
      </p:sp>
      <p:sp>
        <p:nvSpPr>
          <p:cNvPr id="8" name="Content Placeholder 9">
            <a:extLst>
              <a:ext uri="{FF2B5EF4-FFF2-40B4-BE49-F238E27FC236}">
                <a16:creationId xmlns:a16="http://schemas.microsoft.com/office/drawing/2014/main" id="{B01B4C06-6064-5946-9B89-9AFA7D10FA7E}"/>
              </a:ext>
            </a:extLst>
          </p:cNvPr>
          <p:cNvSpPr txBox="1">
            <a:spLocks/>
          </p:cNvSpPr>
          <p:nvPr/>
        </p:nvSpPr>
        <p:spPr>
          <a:xfrm>
            <a:off x="5291528" y="1620049"/>
            <a:ext cx="6279298" cy="398065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000"/>
              </a:spcAft>
            </a:pPr>
            <a:r>
              <a:rPr lang="en-US" sz="1800" b="1" dirty="0">
                <a:solidFill>
                  <a:srgbClr val="0D3168"/>
                </a:solidFill>
                <a:latin typeface="ITC Franklin Gothic Std Book" panose="020B0504030503020204" pitchFamily="34" charset="77"/>
              </a:rPr>
              <a:t>Data Discovery</a:t>
            </a:r>
            <a:r>
              <a:rPr lang="en-US" sz="1800" dirty="0">
                <a:solidFill>
                  <a:srgbClr val="0D3168"/>
                </a:solidFill>
                <a:latin typeface="ITC Franklin Gothic Std Book" panose="020B0504030503020204" pitchFamily="34" charset="77"/>
              </a:rPr>
              <a:t> is the open-ended and continuous process by which candidate datasets are identified.</a:t>
            </a:r>
            <a:endParaRPr lang="en-US" sz="1800" b="1" dirty="0">
              <a:solidFill>
                <a:srgbClr val="0D3168"/>
              </a:solidFill>
              <a:latin typeface="ITC Franklin Gothic Std Book" panose="020B0504030503020204" pitchFamily="34" charset="77"/>
            </a:endParaRPr>
          </a:p>
          <a:p>
            <a:pPr>
              <a:spcBef>
                <a:spcPts val="0"/>
              </a:spcBef>
              <a:spcAft>
                <a:spcPts val="1000"/>
              </a:spcAft>
            </a:pPr>
            <a:r>
              <a:rPr lang="en-US" sz="1800" b="1" dirty="0">
                <a:solidFill>
                  <a:srgbClr val="0D3168"/>
                </a:solidFill>
                <a:latin typeface="ITC Franklin Gothic Std Book" panose="020B0504030503020204" pitchFamily="34" charset="77"/>
              </a:rPr>
              <a:t>Data Inventory</a:t>
            </a:r>
            <a:r>
              <a:rPr lang="en-US" sz="1800" dirty="0">
                <a:solidFill>
                  <a:srgbClr val="0D3168"/>
                </a:solidFill>
                <a:latin typeface="ITC Franklin Gothic Std Book" panose="020B0504030503020204" pitchFamily="34" charset="77"/>
              </a:rPr>
              <a:t> refers to the broadest, most far-reaching ‘wish list’ of information pertaining to your research question. </a:t>
            </a:r>
          </a:p>
          <a:p>
            <a:pPr>
              <a:spcBef>
                <a:spcPts val="0"/>
              </a:spcBef>
              <a:spcAft>
                <a:spcPts val="1000"/>
              </a:spcAft>
            </a:pPr>
            <a:r>
              <a:rPr lang="en-US" sz="1800" b="1" dirty="0">
                <a:solidFill>
                  <a:srgbClr val="0D3168"/>
                </a:solidFill>
                <a:latin typeface="ITC Franklin Gothic Std Book" panose="020B0504030503020204" pitchFamily="34" charset="77"/>
              </a:rPr>
              <a:t>Data Screening</a:t>
            </a:r>
            <a:r>
              <a:rPr lang="en-US" sz="1800" dirty="0">
                <a:solidFill>
                  <a:srgbClr val="0D3168"/>
                </a:solidFill>
                <a:latin typeface="ITC Franklin Gothic Std Book" panose="020B0504030503020204" pitchFamily="34" charset="77"/>
              </a:rPr>
              <a:t> is an evaluative process by which eligible datasets are sifted from the larger pool of candidate datasets.</a:t>
            </a:r>
          </a:p>
          <a:p>
            <a:pPr>
              <a:spcBef>
                <a:spcPts val="0"/>
              </a:spcBef>
              <a:spcAft>
                <a:spcPts val="1000"/>
              </a:spcAft>
            </a:pPr>
            <a:r>
              <a:rPr lang="en-US" sz="1800" b="1" i="1" dirty="0">
                <a:solidFill>
                  <a:srgbClr val="0D3168"/>
                </a:solidFill>
                <a:latin typeface="ITC Franklin Gothic Std Book" panose="020B0504030503020204" pitchFamily="34" charset="77"/>
              </a:rPr>
              <a:t>Data Acquisition </a:t>
            </a:r>
            <a:r>
              <a:rPr lang="en-US" sz="1800" dirty="0">
                <a:solidFill>
                  <a:srgbClr val="0D3168"/>
                </a:solidFill>
                <a:latin typeface="ITC Franklin Gothic Std Book" panose="020B0504030503020204" pitchFamily="34" charset="77"/>
              </a:rPr>
              <a:t>is the method of physically acquiring the data, which can involve cooperative or purchase agreements, web-scraping, file-transfer protocols. </a:t>
            </a:r>
          </a:p>
        </p:txBody>
      </p:sp>
      <p:grpSp>
        <p:nvGrpSpPr>
          <p:cNvPr id="16" name="Group 15">
            <a:extLst>
              <a:ext uri="{FF2B5EF4-FFF2-40B4-BE49-F238E27FC236}">
                <a16:creationId xmlns:a16="http://schemas.microsoft.com/office/drawing/2014/main" id="{A311F2FD-11D7-5640-9585-67F01C4ACCF2}"/>
              </a:ext>
            </a:extLst>
          </p:cNvPr>
          <p:cNvGrpSpPr/>
          <p:nvPr/>
        </p:nvGrpSpPr>
        <p:grpSpPr>
          <a:xfrm>
            <a:off x="613016" y="634454"/>
            <a:ext cx="4403593" cy="6163586"/>
            <a:chOff x="663709" y="1213032"/>
            <a:chExt cx="4403593" cy="5340168"/>
          </a:xfrm>
        </p:grpSpPr>
        <p:sp>
          <p:nvSpPr>
            <p:cNvPr id="15" name="TextBox 14">
              <a:extLst>
                <a:ext uri="{FF2B5EF4-FFF2-40B4-BE49-F238E27FC236}">
                  <a16:creationId xmlns:a16="http://schemas.microsoft.com/office/drawing/2014/main" id="{FA6B4850-244F-EA4B-990C-3C496325DA9C}"/>
                </a:ext>
              </a:extLst>
            </p:cNvPr>
            <p:cNvSpPr txBox="1"/>
            <p:nvPr/>
          </p:nvSpPr>
          <p:spPr>
            <a:xfrm rot="16200000">
              <a:off x="782706" y="1557402"/>
              <a:ext cx="4165600" cy="4403593"/>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endParaRPr lang="en-US" sz="2000" kern="1200" dirty="0"/>
            </a:p>
          </p:txBody>
        </p:sp>
        <p:grpSp>
          <p:nvGrpSpPr>
            <p:cNvPr id="4" name="Group 3">
              <a:extLst>
                <a:ext uri="{FF2B5EF4-FFF2-40B4-BE49-F238E27FC236}">
                  <a16:creationId xmlns:a16="http://schemas.microsoft.com/office/drawing/2014/main" id="{5335C0DB-957C-3842-8870-D04A49F1EC1E}"/>
                </a:ext>
              </a:extLst>
            </p:cNvPr>
            <p:cNvGrpSpPr/>
            <p:nvPr/>
          </p:nvGrpSpPr>
          <p:grpSpPr>
            <a:xfrm>
              <a:off x="762000" y="1213032"/>
              <a:ext cx="4305300" cy="5340168"/>
              <a:chOff x="407625" y="1645399"/>
              <a:chExt cx="5288096" cy="4689299"/>
            </a:xfrm>
          </p:grpSpPr>
          <p:graphicFrame>
            <p:nvGraphicFramePr>
              <p:cNvPr id="2" name="Diagram 1">
                <a:extLst>
                  <a:ext uri="{FF2B5EF4-FFF2-40B4-BE49-F238E27FC236}">
                    <a16:creationId xmlns:a16="http://schemas.microsoft.com/office/drawing/2014/main" id="{B31E0E83-ABA6-954B-B6D5-20DDD55B3AD5}"/>
                  </a:ext>
                </a:extLst>
              </p:cNvPr>
              <p:cNvGraphicFramePr/>
              <p:nvPr>
                <p:extLst>
                  <p:ext uri="{D42A27DB-BD31-4B8C-83A1-F6EECF244321}">
                    <p14:modId xmlns:p14="http://schemas.microsoft.com/office/powerpoint/2010/main" val="132613332"/>
                  </p:ext>
                </p:extLst>
              </p:nvPr>
            </p:nvGraphicFramePr>
            <p:xfrm>
              <a:off x="407625" y="1645399"/>
              <a:ext cx="5288096" cy="4689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9CD820F8-DB2D-1443-BC5D-E7CAA99D34E1}"/>
                  </a:ext>
                </a:extLst>
              </p:cNvPr>
              <p:cNvSpPr txBox="1"/>
              <p:nvPr/>
            </p:nvSpPr>
            <p:spPr>
              <a:xfrm>
                <a:off x="1327534" y="4689279"/>
                <a:ext cx="3448279" cy="26440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defPPr>
                  <a:defRPr lang="en-US"/>
                </a:defPPr>
                <a:lvl1pPr lvl="0" indent="0" algn="ctr" defTabSz="1244600">
                  <a:lnSpc>
                    <a:spcPct val="90000"/>
                  </a:lnSpc>
                  <a:spcBef>
                    <a:spcPct val="0"/>
                  </a:spcBef>
                  <a:spcAft>
                    <a:spcPct val="35000"/>
                  </a:spcAft>
                  <a:buNone/>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Data Acquisition</a:t>
                </a:r>
              </a:p>
            </p:txBody>
          </p:sp>
          <p:sp>
            <p:nvSpPr>
              <p:cNvPr id="11" name="TextBox 10">
                <a:extLst>
                  <a:ext uri="{FF2B5EF4-FFF2-40B4-BE49-F238E27FC236}">
                    <a16:creationId xmlns:a16="http://schemas.microsoft.com/office/drawing/2014/main" id="{E933C4B7-D8FB-EE4B-9CB3-B8C0CBA09BA3}"/>
                  </a:ext>
                </a:extLst>
              </p:cNvPr>
              <p:cNvSpPr txBox="1"/>
              <p:nvPr/>
            </p:nvSpPr>
            <p:spPr>
              <a:xfrm>
                <a:off x="1327534" y="2340147"/>
                <a:ext cx="3448279" cy="26440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defPPr>
                  <a:defRPr lang="en-US"/>
                </a:defPPr>
                <a:lvl1pPr lvl="0" indent="0" algn="ctr" defTabSz="1244600">
                  <a:lnSpc>
                    <a:spcPct val="90000"/>
                  </a:lnSpc>
                  <a:spcBef>
                    <a:spcPct val="0"/>
                  </a:spcBef>
                  <a:spcAft>
                    <a:spcPct val="35000"/>
                  </a:spcAft>
                  <a:buNone/>
                  <a:defRPr sz="2000"/>
                </a:lvl1pPr>
              </a:lstStyle>
              <a:p>
                <a:r>
                  <a:rPr lang="en-US" dirty="0"/>
                  <a:t>Data Inventory</a:t>
                </a:r>
              </a:p>
            </p:txBody>
          </p:sp>
          <p:sp>
            <p:nvSpPr>
              <p:cNvPr id="12" name="TextBox 11">
                <a:extLst>
                  <a:ext uri="{FF2B5EF4-FFF2-40B4-BE49-F238E27FC236}">
                    <a16:creationId xmlns:a16="http://schemas.microsoft.com/office/drawing/2014/main" id="{99C4905D-01E9-C446-9EBE-8D3DE79421F1}"/>
                  </a:ext>
                </a:extLst>
              </p:cNvPr>
              <p:cNvSpPr txBox="1"/>
              <p:nvPr/>
            </p:nvSpPr>
            <p:spPr>
              <a:xfrm rot="18309014">
                <a:off x="3783998" y="3703466"/>
                <a:ext cx="1485096" cy="41999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defPPr>
                  <a:defRPr lang="en-US"/>
                </a:defPPr>
                <a:lvl1pPr lvl="0" indent="0" algn="ctr" defTabSz="1244600">
                  <a:lnSpc>
                    <a:spcPct val="90000"/>
                  </a:lnSpc>
                  <a:spcBef>
                    <a:spcPct val="0"/>
                  </a:spcBef>
                  <a:spcAft>
                    <a:spcPct val="35000"/>
                  </a:spcAft>
                  <a:buNone/>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Data Screening</a:t>
                </a:r>
              </a:p>
            </p:txBody>
          </p:sp>
        </p:grpSp>
        <p:sp>
          <p:nvSpPr>
            <p:cNvPr id="13" name="TextBox 12">
              <a:extLst>
                <a:ext uri="{FF2B5EF4-FFF2-40B4-BE49-F238E27FC236}">
                  <a16:creationId xmlns:a16="http://schemas.microsoft.com/office/drawing/2014/main" id="{E59E05FD-5585-244E-B54F-4D64FE4CAB16}"/>
                </a:ext>
              </a:extLst>
            </p:cNvPr>
            <p:cNvSpPr txBox="1"/>
            <p:nvPr/>
          </p:nvSpPr>
          <p:spPr>
            <a:xfrm rot="16200000">
              <a:off x="-1266093" y="3606201"/>
              <a:ext cx="4165600" cy="305995"/>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000" kern="1200" dirty="0"/>
                <a:t>Data Discovery</a:t>
              </a:r>
            </a:p>
          </p:txBody>
        </p:sp>
      </p:grpSp>
    </p:spTree>
    <p:extLst>
      <p:ext uri="{BB962C8B-B14F-4D97-AF65-F5344CB8AC3E}">
        <p14:creationId xmlns:p14="http://schemas.microsoft.com/office/powerpoint/2010/main" val="335571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p:txBody>
          <a:bodyPr/>
          <a:lstStyle/>
          <a:p>
            <a:r>
              <a:rPr lang="en-US" dirty="0"/>
              <a:t>Benefits and challenges of data discovery </a:t>
            </a:r>
          </a:p>
        </p:txBody>
      </p:sp>
      <p:sp>
        <p:nvSpPr>
          <p:cNvPr id="2" name="TextBox 1">
            <a:extLst>
              <a:ext uri="{FF2B5EF4-FFF2-40B4-BE49-F238E27FC236}">
                <a16:creationId xmlns:a16="http://schemas.microsoft.com/office/drawing/2014/main" id="{88CE8AD5-1DAD-3848-8865-FB38EB91E0DD}"/>
              </a:ext>
            </a:extLst>
          </p:cNvPr>
          <p:cNvSpPr txBox="1"/>
          <p:nvPr/>
        </p:nvSpPr>
        <p:spPr>
          <a:xfrm>
            <a:off x="0" y="6596390"/>
            <a:ext cx="5865708" cy="261610"/>
          </a:xfrm>
          <a:prstGeom prst="rect">
            <a:avLst/>
          </a:prstGeom>
          <a:noFill/>
        </p:spPr>
        <p:txBody>
          <a:bodyPr wrap="none" rtlCol="0">
            <a:spAutoFit/>
          </a:bodyPr>
          <a:lstStyle/>
          <a:p>
            <a:pPr algn="l"/>
            <a:r>
              <a:rPr lang="en-US" sz="1100" dirty="0">
                <a:solidFill>
                  <a:schemeClr val="bg1"/>
                </a:solidFill>
                <a:latin typeface="ITC Franklin Gothic Std Book" panose="020B0504030503020204" pitchFamily="34" charset="0"/>
              </a:rPr>
              <a:t>Accessing Alternative Sources of Data for Education Research. </a:t>
            </a:r>
            <a:r>
              <a:rPr lang="en-US" sz="1100" dirty="0" err="1">
                <a:solidFill>
                  <a:schemeClr val="bg1"/>
                </a:solidFill>
                <a:latin typeface="ITC Franklin Gothic Std Book" panose="020B0504030503020204" pitchFamily="34" charset="0"/>
              </a:rPr>
              <a:t>Ziemer</a:t>
            </a:r>
            <a:r>
              <a:rPr lang="en-US" sz="1100" dirty="0">
                <a:solidFill>
                  <a:schemeClr val="bg1"/>
                </a:solidFill>
                <a:latin typeface="ITC Franklin Gothic Std Book" panose="020B0504030503020204" pitchFamily="34" charset="0"/>
              </a:rPr>
              <a:t>, Shipp, et al,  2016. </a:t>
            </a:r>
          </a:p>
        </p:txBody>
      </p:sp>
      <p:grpSp>
        <p:nvGrpSpPr>
          <p:cNvPr id="25" name="Group 24">
            <a:extLst>
              <a:ext uri="{FF2B5EF4-FFF2-40B4-BE49-F238E27FC236}">
                <a16:creationId xmlns:a16="http://schemas.microsoft.com/office/drawing/2014/main" id="{5F8F35F4-7378-004B-90ED-D0AA5082F561}"/>
              </a:ext>
            </a:extLst>
          </p:cNvPr>
          <p:cNvGrpSpPr/>
          <p:nvPr/>
        </p:nvGrpSpPr>
        <p:grpSpPr>
          <a:xfrm>
            <a:off x="2104375" y="1830566"/>
            <a:ext cx="3084722" cy="2973411"/>
            <a:chOff x="4098275" y="1395389"/>
            <a:chExt cx="3084722" cy="2973411"/>
          </a:xfrm>
        </p:grpSpPr>
        <p:sp>
          <p:nvSpPr>
            <p:cNvPr id="8" name="Content Placeholder 9">
              <a:extLst>
                <a:ext uri="{FF2B5EF4-FFF2-40B4-BE49-F238E27FC236}">
                  <a16:creationId xmlns:a16="http://schemas.microsoft.com/office/drawing/2014/main" id="{B01B4C06-6064-5946-9B89-9AFA7D10FA7E}"/>
                </a:ext>
              </a:extLst>
            </p:cNvPr>
            <p:cNvSpPr txBox="1">
              <a:spLocks/>
            </p:cNvSpPr>
            <p:nvPr/>
          </p:nvSpPr>
          <p:spPr>
            <a:xfrm>
              <a:off x="4098275" y="1395389"/>
              <a:ext cx="3084722" cy="297341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000"/>
                </a:spcAft>
                <a:buNone/>
              </a:pPr>
              <a:r>
                <a:rPr lang="en-US" sz="2400" b="1" dirty="0">
                  <a:solidFill>
                    <a:srgbClr val="0D3168"/>
                  </a:solidFill>
                  <a:latin typeface="ITC Franklin Gothic Std Book" panose="020B0504030503020204" pitchFamily="34" charset="77"/>
                </a:rPr>
                <a:t>Benefits</a:t>
              </a:r>
            </a:p>
            <a:p>
              <a:pPr marL="400050" lvl="1" indent="0">
                <a:spcBef>
                  <a:spcPts val="0"/>
                </a:spcBef>
                <a:spcAft>
                  <a:spcPts val="1600"/>
                </a:spcAft>
                <a:buNone/>
              </a:pPr>
              <a:r>
                <a:rPr lang="en-US" sz="1800" dirty="0">
                  <a:solidFill>
                    <a:srgbClr val="0D3168"/>
                  </a:solidFill>
                  <a:latin typeface="ITC Franklin Gothic Std Book" panose="020B0504030503020204" pitchFamily="34" charset="77"/>
                </a:rPr>
                <a:t>Timeliness</a:t>
              </a:r>
            </a:p>
            <a:p>
              <a:pPr marL="400050" lvl="1" indent="0">
                <a:spcBef>
                  <a:spcPts val="0"/>
                </a:spcBef>
                <a:spcAft>
                  <a:spcPts val="1600"/>
                </a:spcAft>
                <a:buNone/>
              </a:pPr>
              <a:r>
                <a:rPr lang="en-US" sz="1800" dirty="0">
                  <a:solidFill>
                    <a:srgbClr val="0D3168"/>
                  </a:solidFill>
                  <a:latin typeface="ITC Franklin Gothic Std Book" panose="020B0504030503020204" pitchFamily="34" charset="77"/>
                </a:rPr>
                <a:t>Lower Cost</a:t>
              </a:r>
            </a:p>
            <a:p>
              <a:pPr marL="400050" lvl="1" indent="0">
                <a:spcBef>
                  <a:spcPts val="0"/>
                </a:spcBef>
                <a:spcAft>
                  <a:spcPts val="1600"/>
                </a:spcAft>
                <a:buNone/>
              </a:pPr>
              <a:r>
                <a:rPr lang="en-US" sz="1800" dirty="0">
                  <a:solidFill>
                    <a:srgbClr val="0D3168"/>
                  </a:solidFill>
                  <a:latin typeface="ITC Franklin Gothic Std Book" panose="020B0504030503020204" pitchFamily="34" charset="77"/>
                </a:rPr>
                <a:t>Larger Samples</a:t>
              </a:r>
            </a:p>
            <a:p>
              <a:pPr marL="400050" lvl="1" indent="0">
                <a:spcBef>
                  <a:spcPts val="0"/>
                </a:spcBef>
                <a:spcAft>
                  <a:spcPts val="1600"/>
                </a:spcAft>
                <a:buNone/>
              </a:pPr>
              <a:r>
                <a:rPr lang="en-US" sz="1800" dirty="0">
                  <a:solidFill>
                    <a:srgbClr val="0D3168"/>
                  </a:solidFill>
                  <a:latin typeface="ITC Franklin Gothic Std Book" panose="020B0504030503020204" pitchFamily="34" charset="77"/>
                </a:rPr>
                <a:t>Geographical Granularity</a:t>
              </a:r>
            </a:p>
            <a:p>
              <a:pPr marL="400050" lvl="1" indent="0">
                <a:spcBef>
                  <a:spcPts val="0"/>
                </a:spcBef>
                <a:spcAft>
                  <a:spcPts val="1600"/>
                </a:spcAft>
                <a:buNone/>
              </a:pPr>
              <a:r>
                <a:rPr lang="en-US" sz="1800" dirty="0">
                  <a:solidFill>
                    <a:srgbClr val="0D3168"/>
                  </a:solidFill>
                  <a:latin typeface="ITC Franklin Gothic Std Book" panose="020B0504030503020204" pitchFamily="34" charset="77"/>
                </a:rPr>
                <a:t>Longitudinal Tracking</a:t>
              </a:r>
              <a:endParaRPr lang="en-US" sz="1600" dirty="0">
                <a:solidFill>
                  <a:srgbClr val="0D3168"/>
                </a:solidFill>
                <a:latin typeface="ITC Franklin Gothic Std Book" panose="020B0504030503020204" pitchFamily="34" charset="77"/>
              </a:endParaRPr>
            </a:p>
          </p:txBody>
        </p:sp>
        <p:pic>
          <p:nvPicPr>
            <p:cNvPr id="16" name="Graphic 15">
              <a:extLst>
                <a:ext uri="{FF2B5EF4-FFF2-40B4-BE49-F238E27FC236}">
                  <a16:creationId xmlns:a16="http://schemas.microsoft.com/office/drawing/2014/main" id="{7DB427F7-1903-CE46-85A9-8B83B11D78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3527" y="1964031"/>
              <a:ext cx="241071" cy="241071"/>
            </a:xfrm>
            <a:prstGeom prst="rect">
              <a:avLst/>
            </a:prstGeom>
          </p:spPr>
        </p:pic>
        <p:pic>
          <p:nvPicPr>
            <p:cNvPr id="18" name="Graphic 17">
              <a:extLst>
                <a:ext uri="{FF2B5EF4-FFF2-40B4-BE49-F238E27FC236}">
                  <a16:creationId xmlns:a16="http://schemas.microsoft.com/office/drawing/2014/main" id="{3E02B0F0-BF58-1F47-BE87-E099AE5297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493" y="2442809"/>
              <a:ext cx="274121" cy="274121"/>
            </a:xfrm>
            <a:prstGeom prst="rect">
              <a:avLst/>
            </a:prstGeom>
          </p:spPr>
        </p:pic>
        <p:pic>
          <p:nvPicPr>
            <p:cNvPr id="20" name="Graphic 19">
              <a:extLst>
                <a:ext uri="{FF2B5EF4-FFF2-40B4-BE49-F238E27FC236}">
                  <a16:creationId xmlns:a16="http://schemas.microsoft.com/office/drawing/2014/main" id="{DE32B3F3-CD4B-AA47-B5B3-95746A89CD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3527" y="2902147"/>
              <a:ext cx="255131" cy="255131"/>
            </a:xfrm>
            <a:prstGeom prst="rect">
              <a:avLst/>
            </a:prstGeom>
          </p:spPr>
        </p:pic>
        <p:pic>
          <p:nvPicPr>
            <p:cNvPr id="22" name="Graphic 21">
              <a:extLst>
                <a:ext uri="{FF2B5EF4-FFF2-40B4-BE49-F238E27FC236}">
                  <a16:creationId xmlns:a16="http://schemas.microsoft.com/office/drawing/2014/main" id="{0A4154B3-081D-F844-887F-5F53F993D6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1513" y="3342496"/>
              <a:ext cx="294004" cy="294004"/>
            </a:xfrm>
            <a:prstGeom prst="rect">
              <a:avLst/>
            </a:prstGeom>
          </p:spPr>
        </p:pic>
        <p:pic>
          <p:nvPicPr>
            <p:cNvPr id="24" name="Graphic 23">
              <a:extLst>
                <a:ext uri="{FF2B5EF4-FFF2-40B4-BE49-F238E27FC236}">
                  <a16:creationId xmlns:a16="http://schemas.microsoft.com/office/drawing/2014/main" id="{B32517C6-5F95-6242-9F76-B3EA779178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18407" y="3852400"/>
              <a:ext cx="287109" cy="287109"/>
            </a:xfrm>
            <a:prstGeom prst="rect">
              <a:avLst/>
            </a:prstGeom>
          </p:spPr>
        </p:pic>
      </p:grpSp>
      <p:grpSp>
        <p:nvGrpSpPr>
          <p:cNvPr id="3" name="Group 2">
            <a:extLst>
              <a:ext uri="{FF2B5EF4-FFF2-40B4-BE49-F238E27FC236}">
                <a16:creationId xmlns:a16="http://schemas.microsoft.com/office/drawing/2014/main" id="{96FE9146-68CF-A441-89E0-084DD13F4163}"/>
              </a:ext>
            </a:extLst>
          </p:cNvPr>
          <p:cNvGrpSpPr/>
          <p:nvPr/>
        </p:nvGrpSpPr>
        <p:grpSpPr>
          <a:xfrm>
            <a:off x="901700" y="1102438"/>
            <a:ext cx="10497697" cy="4358562"/>
            <a:chOff x="901700" y="1445338"/>
            <a:chExt cx="10497697" cy="4358562"/>
          </a:xfrm>
        </p:grpSpPr>
        <p:sp>
          <p:nvSpPr>
            <p:cNvPr id="37" name="Oval 36">
              <a:extLst>
                <a:ext uri="{FF2B5EF4-FFF2-40B4-BE49-F238E27FC236}">
                  <a16:creationId xmlns:a16="http://schemas.microsoft.com/office/drawing/2014/main" id="{32B69FB0-18AC-FC43-98E8-3814D5DBAFAB}"/>
                </a:ext>
              </a:extLst>
            </p:cNvPr>
            <p:cNvSpPr/>
            <p:nvPr/>
          </p:nvSpPr>
          <p:spPr>
            <a:xfrm>
              <a:off x="901700" y="1536700"/>
              <a:ext cx="6210300" cy="4267200"/>
            </a:xfrm>
            <a:prstGeom prst="ellipse">
              <a:avLst/>
            </a:prstGeom>
            <a:noFill/>
            <a:ln w="571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Oval 37">
              <a:extLst>
                <a:ext uri="{FF2B5EF4-FFF2-40B4-BE49-F238E27FC236}">
                  <a16:creationId xmlns:a16="http://schemas.microsoft.com/office/drawing/2014/main" id="{2BC7C48D-6E14-DF42-9F78-A6E0E748F8D7}"/>
                </a:ext>
              </a:extLst>
            </p:cNvPr>
            <p:cNvSpPr/>
            <p:nvPr/>
          </p:nvSpPr>
          <p:spPr>
            <a:xfrm>
              <a:off x="5189097" y="1445338"/>
              <a:ext cx="6210300" cy="4267200"/>
            </a:xfrm>
            <a:prstGeom prst="ellipse">
              <a:avLst/>
            </a:prstGeom>
            <a:noFill/>
            <a:ln w="571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EABE0D9-BD84-6744-B3CF-C3C2AAA08062}"/>
              </a:ext>
            </a:extLst>
          </p:cNvPr>
          <p:cNvGrpSpPr/>
          <p:nvPr/>
        </p:nvGrpSpPr>
        <p:grpSpPr>
          <a:xfrm>
            <a:off x="5431212" y="2364923"/>
            <a:ext cx="1617288" cy="2045361"/>
            <a:chOff x="5431212" y="2707823"/>
            <a:chExt cx="1617288" cy="2045361"/>
          </a:xfrm>
        </p:grpSpPr>
        <p:sp>
          <p:nvSpPr>
            <p:cNvPr id="39" name="Rectangle 38">
              <a:extLst>
                <a:ext uri="{FF2B5EF4-FFF2-40B4-BE49-F238E27FC236}">
                  <a16:creationId xmlns:a16="http://schemas.microsoft.com/office/drawing/2014/main" id="{A49F1ED6-47ED-094B-9C67-93CA4B00A0A5}"/>
                </a:ext>
              </a:extLst>
            </p:cNvPr>
            <p:cNvSpPr/>
            <p:nvPr/>
          </p:nvSpPr>
          <p:spPr>
            <a:xfrm>
              <a:off x="5936315" y="3121968"/>
              <a:ext cx="1112185" cy="1631216"/>
            </a:xfrm>
            <a:prstGeom prst="rect">
              <a:avLst/>
            </a:prstGeom>
          </p:spPr>
          <p:txBody>
            <a:bodyPr wrap="square">
              <a:spAutoFit/>
            </a:bodyPr>
            <a:lstStyle/>
            <a:p>
              <a:pPr>
                <a:spcAft>
                  <a:spcPts val="1200"/>
                </a:spcAft>
              </a:pPr>
              <a:r>
                <a:rPr lang="en-US" dirty="0">
                  <a:solidFill>
                    <a:srgbClr val="0D3168"/>
                  </a:solidFill>
                  <a:latin typeface="ITC Franklin Gothic Std Book" panose="020B0504030503020204" pitchFamily="34" charset="77"/>
                </a:rPr>
                <a:t>Richer sources</a:t>
              </a:r>
            </a:p>
            <a:p>
              <a:pPr>
                <a:spcAft>
                  <a:spcPts val="1200"/>
                </a:spcAft>
              </a:pPr>
              <a:r>
                <a:rPr lang="en-US" dirty="0">
                  <a:solidFill>
                    <a:srgbClr val="0D3168"/>
                  </a:solidFill>
                  <a:latin typeface="ITC Franklin Gothic Std Book" panose="020B0504030503020204" pitchFamily="34" charset="77"/>
                </a:rPr>
                <a:t>Informed project vision</a:t>
              </a:r>
              <a:endParaRPr lang="en-US" dirty="0"/>
            </a:p>
          </p:txBody>
        </p:sp>
        <p:sp>
          <p:nvSpPr>
            <p:cNvPr id="40" name="Rectangle 39">
              <a:extLst>
                <a:ext uri="{FF2B5EF4-FFF2-40B4-BE49-F238E27FC236}">
                  <a16:creationId xmlns:a16="http://schemas.microsoft.com/office/drawing/2014/main" id="{AD9DCB06-10E6-9146-8731-DAFB69AB3CAC}"/>
                </a:ext>
              </a:extLst>
            </p:cNvPr>
            <p:cNvSpPr/>
            <p:nvPr/>
          </p:nvSpPr>
          <p:spPr>
            <a:xfrm>
              <a:off x="5431212" y="2707823"/>
              <a:ext cx="1390124" cy="461665"/>
            </a:xfrm>
            <a:prstGeom prst="rect">
              <a:avLst/>
            </a:prstGeom>
          </p:spPr>
          <p:txBody>
            <a:bodyPr wrap="none">
              <a:spAutoFit/>
            </a:bodyPr>
            <a:lstStyle/>
            <a:p>
              <a:r>
                <a:rPr lang="en-US" sz="2400" b="1" dirty="0">
                  <a:solidFill>
                    <a:srgbClr val="0D3168"/>
                  </a:solidFill>
                  <a:latin typeface="ITC Franklin Gothic Std Book" panose="020B0504030503020204" pitchFamily="34" charset="77"/>
                </a:rPr>
                <a:t>Outcome</a:t>
              </a:r>
              <a:endParaRPr lang="en-US" dirty="0"/>
            </a:p>
          </p:txBody>
        </p:sp>
        <p:pic>
          <p:nvPicPr>
            <p:cNvPr id="42" name="Graphic 41">
              <a:extLst>
                <a:ext uri="{FF2B5EF4-FFF2-40B4-BE49-F238E27FC236}">
                  <a16:creationId xmlns:a16="http://schemas.microsoft.com/office/drawing/2014/main" id="{845B7F5C-3C7B-5F4C-8F33-4AC009806C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02556" y="3208774"/>
              <a:ext cx="374859" cy="374859"/>
            </a:xfrm>
            <a:prstGeom prst="rect">
              <a:avLst/>
            </a:prstGeom>
          </p:spPr>
        </p:pic>
        <p:pic>
          <p:nvPicPr>
            <p:cNvPr id="44" name="Graphic 43">
              <a:extLst>
                <a:ext uri="{FF2B5EF4-FFF2-40B4-BE49-F238E27FC236}">
                  <a16:creationId xmlns:a16="http://schemas.microsoft.com/office/drawing/2014/main" id="{63ECF238-CD6D-0E44-B14C-38D23A8EE29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35855" y="3858186"/>
              <a:ext cx="406093" cy="406093"/>
            </a:xfrm>
            <a:prstGeom prst="rect">
              <a:avLst/>
            </a:prstGeom>
          </p:spPr>
        </p:pic>
      </p:grpSp>
      <p:grpSp>
        <p:nvGrpSpPr>
          <p:cNvPr id="12" name="Group 11">
            <a:extLst>
              <a:ext uri="{FF2B5EF4-FFF2-40B4-BE49-F238E27FC236}">
                <a16:creationId xmlns:a16="http://schemas.microsoft.com/office/drawing/2014/main" id="{A0118EBE-B2D3-5545-99E7-CC3636F904BD}"/>
              </a:ext>
            </a:extLst>
          </p:cNvPr>
          <p:cNvGrpSpPr/>
          <p:nvPr/>
        </p:nvGrpSpPr>
        <p:grpSpPr>
          <a:xfrm>
            <a:off x="7302778" y="1830566"/>
            <a:ext cx="3484445" cy="2744120"/>
            <a:chOff x="7302778" y="2325866"/>
            <a:chExt cx="3484445" cy="2744120"/>
          </a:xfrm>
        </p:grpSpPr>
        <p:grpSp>
          <p:nvGrpSpPr>
            <p:cNvPr id="36" name="Group 35">
              <a:extLst>
                <a:ext uri="{FF2B5EF4-FFF2-40B4-BE49-F238E27FC236}">
                  <a16:creationId xmlns:a16="http://schemas.microsoft.com/office/drawing/2014/main" id="{1539641F-0401-0F42-AEAF-07D9C9D59B97}"/>
                </a:ext>
              </a:extLst>
            </p:cNvPr>
            <p:cNvGrpSpPr/>
            <p:nvPr/>
          </p:nvGrpSpPr>
          <p:grpSpPr>
            <a:xfrm>
              <a:off x="7302778" y="2325866"/>
              <a:ext cx="3484445" cy="2744120"/>
              <a:chOff x="7568588" y="1395389"/>
              <a:chExt cx="3484445" cy="2744120"/>
            </a:xfrm>
          </p:grpSpPr>
          <p:sp>
            <p:nvSpPr>
              <p:cNvPr id="9" name="Content Placeholder 9">
                <a:extLst>
                  <a:ext uri="{FF2B5EF4-FFF2-40B4-BE49-F238E27FC236}">
                    <a16:creationId xmlns:a16="http://schemas.microsoft.com/office/drawing/2014/main" id="{50059FD5-5546-3E43-A02F-6709EA98A875}"/>
                  </a:ext>
                </a:extLst>
              </p:cNvPr>
              <p:cNvSpPr txBox="1">
                <a:spLocks/>
              </p:cNvSpPr>
              <p:nvPr/>
            </p:nvSpPr>
            <p:spPr>
              <a:xfrm>
                <a:off x="7568588" y="1395389"/>
                <a:ext cx="3484445" cy="274412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000"/>
                  </a:spcAft>
                  <a:buNone/>
                </a:pPr>
                <a:r>
                  <a:rPr lang="en-US" sz="2400" b="1" dirty="0">
                    <a:solidFill>
                      <a:srgbClr val="0D3168"/>
                    </a:solidFill>
                    <a:latin typeface="ITC Franklin Gothic Std Book" panose="020B0504030503020204" pitchFamily="34" charset="77"/>
                  </a:rPr>
                  <a:t>Challenges</a:t>
                </a:r>
              </a:p>
              <a:p>
                <a:pPr marL="400050" lvl="1" indent="0">
                  <a:spcBef>
                    <a:spcPts val="0"/>
                  </a:spcBef>
                  <a:spcAft>
                    <a:spcPts val="1600"/>
                  </a:spcAft>
                  <a:buNone/>
                </a:pPr>
                <a:r>
                  <a:rPr lang="en-US" sz="1800" dirty="0">
                    <a:solidFill>
                      <a:srgbClr val="0D3168"/>
                    </a:solidFill>
                    <a:latin typeface="ITC Franklin Gothic Std Book" panose="020B0504030503020204" pitchFamily="34" charset="77"/>
                  </a:rPr>
                  <a:t>Identifying relevant data</a:t>
                </a:r>
              </a:p>
              <a:p>
                <a:pPr marL="400050" lvl="1" indent="0">
                  <a:spcBef>
                    <a:spcPts val="0"/>
                  </a:spcBef>
                  <a:spcAft>
                    <a:spcPts val="1600"/>
                  </a:spcAft>
                  <a:buNone/>
                </a:pPr>
                <a:r>
                  <a:rPr lang="en-US" sz="1800" dirty="0">
                    <a:solidFill>
                      <a:srgbClr val="0D3168"/>
                    </a:solidFill>
                    <a:latin typeface="ITC Franklin Gothic Std Book" panose="020B0504030503020204" pitchFamily="34" charset="77"/>
                  </a:rPr>
                  <a:t>Evaluating data applicability </a:t>
                </a:r>
              </a:p>
              <a:p>
                <a:pPr marL="400050" lvl="1" indent="0">
                  <a:spcBef>
                    <a:spcPts val="0"/>
                  </a:spcBef>
                  <a:spcAft>
                    <a:spcPts val="1600"/>
                  </a:spcAft>
                  <a:buNone/>
                </a:pPr>
                <a:r>
                  <a:rPr lang="en-US" sz="1800" dirty="0">
                    <a:solidFill>
                      <a:srgbClr val="0D3168"/>
                    </a:solidFill>
                    <a:latin typeface="ITC Franklin Gothic Std Book" panose="020B0504030503020204" pitchFamily="34" charset="77"/>
                  </a:rPr>
                  <a:t>Selecting data sources</a:t>
                </a:r>
              </a:p>
              <a:p>
                <a:pPr marL="400050" lvl="1" indent="0">
                  <a:spcBef>
                    <a:spcPts val="0"/>
                  </a:spcBef>
                  <a:spcAft>
                    <a:spcPts val="1600"/>
                  </a:spcAft>
                  <a:buNone/>
                </a:pPr>
                <a:r>
                  <a:rPr lang="en-US" sz="1800" dirty="0">
                    <a:solidFill>
                      <a:srgbClr val="0D3168"/>
                    </a:solidFill>
                    <a:latin typeface="ITC Franklin Gothic Std Book" panose="020B0504030503020204" pitchFamily="34" charset="77"/>
                  </a:rPr>
                  <a:t>Acquiring data</a:t>
                </a:r>
              </a:p>
              <a:p>
                <a:pPr marL="400050" lvl="1" indent="0">
                  <a:spcBef>
                    <a:spcPts val="0"/>
                  </a:spcBef>
                  <a:spcAft>
                    <a:spcPts val="1600"/>
                  </a:spcAft>
                  <a:buNone/>
                </a:pPr>
                <a:r>
                  <a:rPr lang="en-US" sz="1800" dirty="0">
                    <a:solidFill>
                      <a:srgbClr val="0D3168"/>
                    </a:solidFill>
                    <a:latin typeface="ITC Franklin Gothic Std Book" panose="020B0504030503020204" pitchFamily="34" charset="77"/>
                  </a:rPr>
                  <a:t>Assessing quality</a:t>
                </a:r>
              </a:p>
              <a:p>
                <a:pPr lvl="1">
                  <a:spcBef>
                    <a:spcPts val="0"/>
                  </a:spcBef>
                  <a:spcAft>
                    <a:spcPts val="1000"/>
                  </a:spcAft>
                </a:pPr>
                <a:endParaRPr lang="en-US" sz="1400" dirty="0">
                  <a:solidFill>
                    <a:srgbClr val="0D3168"/>
                  </a:solidFill>
                  <a:latin typeface="ITC Franklin Gothic Std Book" panose="020B0504030503020204" pitchFamily="34" charset="77"/>
                </a:endParaRPr>
              </a:p>
            </p:txBody>
          </p:sp>
          <p:pic>
            <p:nvPicPr>
              <p:cNvPr id="29" name="Graphic 28">
                <a:extLst>
                  <a:ext uri="{FF2B5EF4-FFF2-40B4-BE49-F238E27FC236}">
                    <a16:creationId xmlns:a16="http://schemas.microsoft.com/office/drawing/2014/main" id="{F49A87A9-A368-2C4F-9FD0-9C9965636C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75312" y="2417409"/>
                <a:ext cx="241071" cy="241071"/>
              </a:xfrm>
              <a:prstGeom prst="rect">
                <a:avLst/>
              </a:prstGeom>
            </p:spPr>
          </p:pic>
          <p:pic>
            <p:nvPicPr>
              <p:cNvPr id="31" name="Graphic 30">
                <a:extLst>
                  <a:ext uri="{FF2B5EF4-FFF2-40B4-BE49-F238E27FC236}">
                    <a16:creationId xmlns:a16="http://schemas.microsoft.com/office/drawing/2014/main" id="{BF691F4A-F8B3-E44B-894A-D02B51E037E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675311" y="1974846"/>
                <a:ext cx="266472" cy="266472"/>
              </a:xfrm>
              <a:prstGeom prst="rect">
                <a:avLst/>
              </a:prstGeom>
            </p:spPr>
          </p:pic>
          <p:pic>
            <p:nvPicPr>
              <p:cNvPr id="33" name="Graphic 32">
                <a:extLst>
                  <a:ext uri="{FF2B5EF4-FFF2-40B4-BE49-F238E27FC236}">
                    <a16:creationId xmlns:a16="http://schemas.microsoft.com/office/drawing/2014/main" id="{2EC226D9-4A21-884F-9BBD-06D2545FA4E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75311" y="2900953"/>
                <a:ext cx="339667" cy="339667"/>
              </a:xfrm>
              <a:prstGeom prst="rect">
                <a:avLst/>
              </a:prstGeom>
            </p:spPr>
          </p:pic>
          <p:pic>
            <p:nvPicPr>
              <p:cNvPr id="35" name="Graphic 34">
                <a:extLst>
                  <a:ext uri="{FF2B5EF4-FFF2-40B4-BE49-F238E27FC236}">
                    <a16:creationId xmlns:a16="http://schemas.microsoft.com/office/drawing/2014/main" id="{69214B74-AE01-3545-BAC8-725D387422D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675311" y="3385912"/>
                <a:ext cx="253771" cy="253771"/>
              </a:xfrm>
              <a:prstGeom prst="rect">
                <a:avLst/>
              </a:prstGeom>
            </p:spPr>
          </p:pic>
        </p:grpSp>
        <p:pic>
          <p:nvPicPr>
            <p:cNvPr id="10" name="Graphic 9">
              <a:extLst>
                <a:ext uri="{FF2B5EF4-FFF2-40B4-BE49-F238E27FC236}">
                  <a16:creationId xmlns:a16="http://schemas.microsoft.com/office/drawing/2014/main" id="{0E33B979-C3E4-D246-843B-2A9134617B3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409502" y="4756238"/>
              <a:ext cx="266471" cy="255847"/>
            </a:xfrm>
            <a:prstGeom prst="rect">
              <a:avLst/>
            </a:prstGeom>
          </p:spPr>
        </p:pic>
      </p:grpSp>
    </p:spTree>
    <p:extLst>
      <p:ext uri="{BB962C8B-B14F-4D97-AF65-F5344CB8AC3E}">
        <p14:creationId xmlns:p14="http://schemas.microsoft.com/office/powerpoint/2010/main" val="2104290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13131" y="13224887"/>
            <a:ext cx="13735839" cy="2093067"/>
          </a:xfrm>
          <a:prstGeom prst="rect">
            <a:avLst/>
          </a:prstGeom>
          <a:noFill/>
        </p:spPr>
        <p:txBody>
          <a:bodyPr wrap="square" lIns="121915" tIns="60957" rIns="121915" bIns="60957" rtlCol="0">
            <a:spAutoFit/>
          </a:bodyPr>
          <a:lstStyle/>
          <a:p>
            <a:pPr algn="ctr" defTabSz="609555">
              <a:defRPr/>
            </a:pPr>
            <a:r>
              <a:rPr lang="en-US" sz="4267" b="1" dirty="0">
                <a:solidFill>
                  <a:prstClr val="black"/>
                </a:solidFill>
                <a:latin typeface="Gill Sans Light"/>
                <a:cs typeface="Gill Sans Light"/>
              </a:rPr>
              <a:t>Designed Data Collections</a:t>
            </a:r>
          </a:p>
          <a:p>
            <a:pPr algn="ctr" defTabSz="609555">
              <a:defRPr/>
            </a:pPr>
            <a:r>
              <a:rPr lang="en-US" sz="4267" dirty="0">
                <a:solidFill>
                  <a:srgbClr val="000000"/>
                </a:solidFill>
                <a:latin typeface="Gill Sans Light"/>
                <a:cs typeface="Gill Sans Light"/>
              </a:rPr>
              <a:t>Statistically</a:t>
            </a:r>
            <a:r>
              <a:rPr lang="en-US" sz="4267" strike="sngStrike" dirty="0">
                <a:solidFill>
                  <a:srgbClr val="000000"/>
                </a:solidFill>
                <a:latin typeface="Gill Sans Light"/>
                <a:cs typeface="Gill Sans Light"/>
              </a:rPr>
              <a:t> </a:t>
            </a:r>
            <a:r>
              <a:rPr lang="en-US" sz="4267" dirty="0">
                <a:solidFill>
                  <a:srgbClr val="000000"/>
                </a:solidFill>
                <a:latin typeface="Gill Sans Light"/>
                <a:cs typeface="Gill Sans Light"/>
              </a:rPr>
              <a:t>d</a:t>
            </a:r>
            <a:r>
              <a:rPr lang="en-US" sz="4267" dirty="0">
                <a:solidFill>
                  <a:prstClr val="black"/>
                </a:solidFill>
                <a:latin typeface="Gill Sans Light"/>
                <a:cs typeface="Gill Sans Light"/>
              </a:rPr>
              <a:t>esigned data collections, such as surveys or experiments, and intentional observational collections.</a:t>
            </a:r>
          </a:p>
        </p:txBody>
      </p:sp>
      <p:pic>
        <p:nvPicPr>
          <p:cNvPr id="4" name="Picture 3"/>
          <p:cNvPicPr>
            <a:picLocks noChangeAspect="1"/>
          </p:cNvPicPr>
          <p:nvPr/>
        </p:nvPicPr>
        <p:blipFill>
          <a:blip r:embed="rId3"/>
          <a:stretch>
            <a:fillRect/>
          </a:stretch>
        </p:blipFill>
        <p:spPr>
          <a:xfrm>
            <a:off x="7782353" y="16640616"/>
            <a:ext cx="3075675" cy="210683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60853" y="15562104"/>
            <a:ext cx="3721529" cy="3027763"/>
          </a:xfrm>
          <a:prstGeom prst="rect">
            <a:avLst/>
          </a:prstGeom>
        </p:spPr>
      </p:pic>
      <p:pic>
        <p:nvPicPr>
          <p:cNvPr id="6" name="Picture 5" descr="medical record.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976360" y="15562116"/>
            <a:ext cx="3655312" cy="2542473"/>
          </a:xfrm>
          <a:prstGeom prst="rect">
            <a:avLst/>
          </a:prstGeom>
        </p:spPr>
      </p:pic>
      <p:pic>
        <p:nvPicPr>
          <p:cNvPr id="7" name="Picture 6" descr="Credit car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1728887" y="15562103"/>
            <a:ext cx="5606988" cy="3508564"/>
          </a:xfrm>
          <a:prstGeom prst="rect">
            <a:avLst/>
          </a:prstGeom>
        </p:spPr>
      </p:pic>
      <p:pic>
        <p:nvPicPr>
          <p:cNvPr id="8" name="Picture 7" descr="Survey.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202035" y="15483676"/>
            <a:ext cx="3442208" cy="2304288"/>
          </a:xfrm>
          <a:prstGeom prst="rect">
            <a:avLst/>
          </a:prstGeom>
        </p:spPr>
      </p:pic>
      <p:pic>
        <p:nvPicPr>
          <p:cNvPr id="9" name="Picture 8" descr="Social media.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138956" y="15406437"/>
            <a:ext cx="6609104" cy="3579931"/>
          </a:xfrm>
          <a:prstGeom prst="rect">
            <a:avLst/>
          </a:prstGeom>
        </p:spPr>
      </p:pic>
      <p:sp>
        <p:nvSpPr>
          <p:cNvPr id="10" name="TextBox 9"/>
          <p:cNvSpPr txBox="1"/>
          <p:nvPr/>
        </p:nvSpPr>
        <p:spPr>
          <a:xfrm>
            <a:off x="29000201" y="13206065"/>
            <a:ext cx="12976537" cy="2093067"/>
          </a:xfrm>
          <a:prstGeom prst="rect">
            <a:avLst/>
          </a:prstGeom>
          <a:solidFill>
            <a:schemeClr val="bg1"/>
          </a:solidFill>
        </p:spPr>
        <p:txBody>
          <a:bodyPr wrap="square" lIns="121915" tIns="60957" rIns="121915" bIns="60957" rtlCol="0">
            <a:spAutoFit/>
          </a:bodyPr>
          <a:lstStyle/>
          <a:p>
            <a:pPr algn="ctr" defTabSz="609555">
              <a:defRPr/>
            </a:pPr>
            <a:r>
              <a:rPr lang="en-US" sz="4267" b="1" dirty="0">
                <a:solidFill>
                  <a:prstClr val="black"/>
                </a:solidFill>
                <a:latin typeface="Gill Sans Light"/>
                <a:cs typeface="Gill Sans Light"/>
              </a:rPr>
              <a:t>Opportunity Data</a:t>
            </a:r>
          </a:p>
          <a:p>
            <a:pPr algn="ctr" defTabSz="609555">
              <a:defRPr/>
            </a:pPr>
            <a:r>
              <a:rPr lang="en-US" sz="4267" dirty="0">
                <a:solidFill>
                  <a:prstClr val="black"/>
                </a:solidFill>
                <a:latin typeface="Gill Sans Light"/>
                <a:cs typeface="Gill Sans Light"/>
              </a:rPr>
              <a:t>Data generated on an ongoing basis as society moves through its daily paces.</a:t>
            </a:r>
          </a:p>
        </p:txBody>
      </p:sp>
      <p:sp>
        <p:nvSpPr>
          <p:cNvPr id="11" name="TextBox 10"/>
          <p:cNvSpPr txBox="1"/>
          <p:nvPr/>
        </p:nvSpPr>
        <p:spPr>
          <a:xfrm>
            <a:off x="15237240" y="13239088"/>
            <a:ext cx="13735840" cy="2093067"/>
          </a:xfrm>
          <a:prstGeom prst="rect">
            <a:avLst/>
          </a:prstGeom>
          <a:noFill/>
        </p:spPr>
        <p:txBody>
          <a:bodyPr wrap="square" lIns="121915" tIns="60957" rIns="121915" bIns="60957" rtlCol="0">
            <a:spAutoFit/>
          </a:bodyPr>
          <a:lstStyle/>
          <a:p>
            <a:pPr algn="ctr" defTabSz="609555">
              <a:defRPr/>
            </a:pPr>
            <a:r>
              <a:rPr lang="en-US" sz="4267" b="1" dirty="0">
                <a:solidFill>
                  <a:prstClr val="black"/>
                </a:solidFill>
                <a:latin typeface="Gill Sans Light"/>
                <a:cs typeface="Gill Sans Light"/>
              </a:rPr>
              <a:t>Administrative Data</a:t>
            </a:r>
          </a:p>
          <a:p>
            <a:pPr algn="ctr" defTabSz="609555">
              <a:defRPr/>
            </a:pPr>
            <a:r>
              <a:rPr lang="en-US" sz="4267" dirty="0">
                <a:solidFill>
                  <a:prstClr val="black"/>
                </a:solidFill>
                <a:latin typeface="Gill Sans Light"/>
                <a:cs typeface="Gill Sans Light"/>
              </a:rPr>
              <a:t>Data collected for the administration of an organization or a program.</a:t>
            </a:r>
          </a:p>
        </p:txBody>
      </p: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64050" y="15765305"/>
            <a:ext cx="3721529" cy="3027763"/>
          </a:xfrm>
          <a:prstGeom prst="rect">
            <a:avLst/>
          </a:prstGeom>
        </p:spPr>
      </p:pic>
      <p:pic>
        <p:nvPicPr>
          <p:cNvPr id="17" name="Picture 16" descr="Social media.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342156" y="15609637"/>
            <a:ext cx="6609104" cy="3579931"/>
          </a:xfrm>
          <a:prstGeom prst="rect">
            <a:avLst/>
          </a:prstGeom>
        </p:spPr>
      </p:pic>
      <p:sp>
        <p:nvSpPr>
          <p:cNvPr id="20" name="Rectangle 19"/>
          <p:cNvSpPr/>
          <p:nvPr/>
        </p:nvSpPr>
        <p:spPr>
          <a:xfrm>
            <a:off x="3095644" y="1935183"/>
            <a:ext cx="3273392" cy="889539"/>
          </a:xfrm>
          <a:prstGeom prst="rect">
            <a:avLst/>
          </a:prstGeom>
        </p:spPr>
        <p:txBody>
          <a:bodyPr wrap="square" lIns="91440" tIns="45720" rIns="91440" bIns="45720">
            <a:spAutoFit/>
          </a:bodyPr>
          <a:lstStyle/>
          <a:p>
            <a:pPr algn="ctr" defTabSz="609555">
              <a:lnSpc>
                <a:spcPct val="80000"/>
              </a:lnSpc>
              <a:defRPr/>
            </a:pPr>
            <a:r>
              <a:rPr lang="en-US" sz="3200" b="1" dirty="0">
                <a:solidFill>
                  <a:srgbClr val="4E130B"/>
                </a:solidFill>
                <a:latin typeface="ITC Franklin Gothic Std Book" panose="020B0504030503020204" pitchFamily="34" charset="0"/>
                <a:ea typeface="Raleway" charset="0"/>
                <a:cs typeface="Raleway" charset="0"/>
              </a:rPr>
              <a:t>Administrative </a:t>
            </a:r>
            <a:br>
              <a:rPr lang="en-US" sz="3200" b="1" dirty="0">
                <a:solidFill>
                  <a:srgbClr val="4E130B"/>
                </a:solidFill>
                <a:latin typeface="ITC Franklin Gothic Std Book" panose="020B0504030503020204" pitchFamily="34" charset="0"/>
                <a:ea typeface="Raleway" charset="0"/>
                <a:cs typeface="Raleway" charset="0"/>
              </a:rPr>
            </a:br>
            <a:r>
              <a:rPr lang="en-US" sz="3200" b="1" dirty="0">
                <a:solidFill>
                  <a:srgbClr val="4E130B"/>
                </a:solidFill>
                <a:latin typeface="ITC Franklin Gothic Std Book" panose="020B0504030503020204" pitchFamily="34" charset="0"/>
                <a:ea typeface="Raleway" charset="0"/>
                <a:cs typeface="Raleway" charset="0"/>
              </a:rPr>
              <a:t>Data</a:t>
            </a:r>
          </a:p>
        </p:txBody>
      </p:sp>
      <p:sp>
        <p:nvSpPr>
          <p:cNvPr id="21" name="Rectangle 20"/>
          <p:cNvSpPr/>
          <p:nvPr/>
        </p:nvSpPr>
        <p:spPr>
          <a:xfrm>
            <a:off x="6360406" y="1935183"/>
            <a:ext cx="2613506" cy="889539"/>
          </a:xfrm>
          <a:prstGeom prst="rect">
            <a:avLst/>
          </a:prstGeom>
        </p:spPr>
        <p:txBody>
          <a:bodyPr wrap="square" lIns="91440" tIns="45720" rIns="91440" bIns="45720">
            <a:spAutoFit/>
          </a:bodyPr>
          <a:lstStyle/>
          <a:p>
            <a:pPr algn="ctr" defTabSz="609555">
              <a:lnSpc>
                <a:spcPct val="80000"/>
              </a:lnSpc>
              <a:defRPr/>
            </a:pPr>
            <a:r>
              <a:rPr lang="en-US" sz="3200" b="1" dirty="0">
                <a:solidFill>
                  <a:srgbClr val="E46C0A"/>
                </a:solidFill>
                <a:latin typeface="ITC Franklin Gothic Std Book" panose="020B0504030503020204" pitchFamily="34" charset="0"/>
                <a:ea typeface="Raleway" charset="0"/>
                <a:cs typeface="Raleway" charset="0"/>
              </a:rPr>
              <a:t>Opportunity</a:t>
            </a:r>
          </a:p>
          <a:p>
            <a:pPr algn="ctr" defTabSz="609555">
              <a:lnSpc>
                <a:spcPct val="80000"/>
              </a:lnSpc>
              <a:defRPr/>
            </a:pPr>
            <a:r>
              <a:rPr lang="en-US" sz="3200" b="1" dirty="0">
                <a:solidFill>
                  <a:srgbClr val="E46C0A"/>
                </a:solidFill>
                <a:latin typeface="ITC Franklin Gothic Std Book" panose="020B0504030503020204" pitchFamily="34" charset="0"/>
                <a:ea typeface="Raleway" charset="0"/>
                <a:cs typeface="Raleway" charset="0"/>
              </a:rPr>
              <a:t>Data</a:t>
            </a:r>
          </a:p>
        </p:txBody>
      </p:sp>
      <p:sp>
        <p:nvSpPr>
          <p:cNvPr id="27" name="Rectangle 26"/>
          <p:cNvSpPr/>
          <p:nvPr/>
        </p:nvSpPr>
        <p:spPr>
          <a:xfrm>
            <a:off x="9246427" y="1935183"/>
            <a:ext cx="2613506" cy="889539"/>
          </a:xfrm>
          <a:prstGeom prst="rect">
            <a:avLst/>
          </a:prstGeom>
        </p:spPr>
        <p:txBody>
          <a:bodyPr wrap="square" lIns="91440" tIns="45720" rIns="91440" bIns="45720">
            <a:spAutoFit/>
          </a:bodyPr>
          <a:lstStyle/>
          <a:p>
            <a:pPr algn="ctr" defTabSz="609555">
              <a:lnSpc>
                <a:spcPct val="80000"/>
              </a:lnSpc>
              <a:defRPr/>
            </a:pPr>
            <a:r>
              <a:rPr lang="en-US" sz="3200" b="1" dirty="0">
                <a:solidFill>
                  <a:srgbClr val="B38A6C"/>
                </a:solidFill>
                <a:latin typeface="ITC Franklin Gothic Std Book" panose="020B0504030503020204" pitchFamily="34" charset="0"/>
                <a:ea typeface="Raleway" charset="0"/>
                <a:cs typeface="Raleway" charset="0"/>
              </a:rPr>
              <a:t>Procedural </a:t>
            </a:r>
            <a:br>
              <a:rPr lang="en-US" sz="3200" b="1" dirty="0">
                <a:solidFill>
                  <a:srgbClr val="B38A6C"/>
                </a:solidFill>
                <a:latin typeface="ITC Franklin Gothic Std Book" panose="020B0504030503020204" pitchFamily="34" charset="0"/>
                <a:ea typeface="Raleway" charset="0"/>
                <a:cs typeface="Raleway" charset="0"/>
              </a:rPr>
            </a:br>
            <a:r>
              <a:rPr lang="en-US" sz="3200" b="1" dirty="0">
                <a:solidFill>
                  <a:srgbClr val="B38A6C"/>
                </a:solidFill>
                <a:latin typeface="ITC Franklin Gothic Std Book" panose="020B0504030503020204" pitchFamily="34" charset="0"/>
                <a:ea typeface="Raleway" charset="0"/>
                <a:cs typeface="Raleway" charset="0"/>
              </a:rPr>
              <a:t> Data</a:t>
            </a:r>
          </a:p>
        </p:txBody>
      </p:sp>
      <p:cxnSp>
        <p:nvCxnSpPr>
          <p:cNvPr id="34" name="Straight Connector 33"/>
          <p:cNvCxnSpPr/>
          <p:nvPr/>
        </p:nvCxnSpPr>
        <p:spPr>
          <a:xfrm>
            <a:off x="3210076" y="1754766"/>
            <a:ext cx="0" cy="4541575"/>
          </a:xfrm>
          <a:prstGeom prst="line">
            <a:avLst/>
          </a:prstGeom>
          <a:ln w="19050" cmpd="sng">
            <a:solidFill>
              <a:srgbClr val="0D3068"/>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9120394" y="1754766"/>
            <a:ext cx="0" cy="4541575"/>
          </a:xfrm>
          <a:prstGeom prst="line">
            <a:avLst/>
          </a:prstGeom>
          <a:ln w="19050" cmpd="sng">
            <a:solidFill>
              <a:srgbClr val="0D3068"/>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67134" y="1754766"/>
            <a:ext cx="0" cy="4541575"/>
          </a:xfrm>
          <a:prstGeom prst="line">
            <a:avLst/>
          </a:prstGeom>
          <a:ln w="19050" cmpd="sng">
            <a:solidFill>
              <a:srgbClr val="0D3068"/>
            </a:solidFill>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0800" y="1935183"/>
            <a:ext cx="3273392" cy="889539"/>
          </a:xfrm>
          <a:prstGeom prst="rect">
            <a:avLst/>
          </a:prstGeom>
        </p:spPr>
        <p:txBody>
          <a:bodyPr wrap="square" lIns="91440" tIns="45720" rIns="91440" bIns="45720">
            <a:spAutoFit/>
          </a:bodyPr>
          <a:lstStyle/>
          <a:p>
            <a:pPr algn="ctr" defTabSz="609555">
              <a:lnSpc>
                <a:spcPct val="80000"/>
              </a:lnSpc>
              <a:defRPr/>
            </a:pPr>
            <a:r>
              <a:rPr lang="en-US" sz="3200" b="1" dirty="0">
                <a:solidFill>
                  <a:srgbClr val="0D3068"/>
                </a:solidFill>
                <a:latin typeface="ITC Franklin Gothic Std Book" panose="020B0504030503020204" pitchFamily="34" charset="0"/>
                <a:ea typeface="Raleway" charset="0"/>
                <a:cs typeface="Raleway" charset="0"/>
              </a:rPr>
              <a:t>Designed </a:t>
            </a:r>
            <a:br>
              <a:rPr lang="en-US" sz="3200" b="1" dirty="0">
                <a:solidFill>
                  <a:srgbClr val="0D3068"/>
                </a:solidFill>
                <a:latin typeface="ITC Franklin Gothic Std Book" panose="020B0504030503020204" pitchFamily="34" charset="0"/>
                <a:ea typeface="Raleway" charset="0"/>
                <a:cs typeface="Raleway" charset="0"/>
              </a:rPr>
            </a:br>
            <a:r>
              <a:rPr lang="en-US" sz="3200" b="1" dirty="0">
                <a:solidFill>
                  <a:srgbClr val="0D3068"/>
                </a:solidFill>
                <a:latin typeface="ITC Franklin Gothic Std Book" panose="020B0504030503020204" pitchFamily="34" charset="0"/>
                <a:ea typeface="Raleway" charset="0"/>
                <a:cs typeface="Raleway" charset="0"/>
              </a:rPr>
              <a:t>Data</a:t>
            </a:r>
          </a:p>
        </p:txBody>
      </p:sp>
      <p:sp>
        <p:nvSpPr>
          <p:cNvPr id="33" name="Title 1"/>
          <p:cNvSpPr txBox="1">
            <a:spLocks/>
          </p:cNvSpPr>
          <p:nvPr/>
        </p:nvSpPr>
        <p:spPr>
          <a:xfrm>
            <a:off x="0" y="1008197"/>
            <a:ext cx="12192000" cy="102235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3200" b="1" kern="1200">
                <a:solidFill>
                  <a:schemeClr val="tx1"/>
                </a:solidFill>
                <a:latin typeface="Raleway Light"/>
                <a:ea typeface="+mj-ea"/>
                <a:cs typeface="Raleway Light"/>
              </a:defRPr>
            </a:lvl1pPr>
          </a:lstStyle>
          <a:p>
            <a:pPr defTabSz="609570">
              <a:lnSpc>
                <a:spcPct val="50000"/>
              </a:lnSpc>
              <a:defRPr/>
            </a:pPr>
            <a:r>
              <a:rPr lang="en-US" i="1" dirty="0">
                <a:solidFill>
                  <a:srgbClr val="0D3068"/>
                </a:solidFill>
                <a:latin typeface="ITC Franklin Gothic Std Book" panose="020B0504030503020204" pitchFamily="34" charset="0"/>
                <a:cs typeface="Helvetica Light"/>
              </a:rPr>
              <a:t>Local, State, and Federal</a:t>
            </a:r>
            <a:endParaRPr lang="en-US" b="0" dirty="0">
              <a:solidFill>
                <a:srgbClr val="0D3068"/>
              </a:solidFill>
              <a:latin typeface="ITC Franklin Gothic Std Book" panose="020B0504030503020204" pitchFamily="34" charset="0"/>
              <a:cs typeface="Helvetica Light"/>
            </a:endParaRPr>
          </a:p>
        </p:txBody>
      </p:sp>
      <p:sp>
        <p:nvSpPr>
          <p:cNvPr id="28" name="Title 27">
            <a:extLst>
              <a:ext uri="{FF2B5EF4-FFF2-40B4-BE49-F238E27FC236}">
                <a16:creationId xmlns:a16="http://schemas.microsoft.com/office/drawing/2014/main" id="{93B7022B-4F3D-9C4D-B402-39851E78FF34}"/>
              </a:ext>
            </a:extLst>
          </p:cNvPr>
          <p:cNvSpPr>
            <a:spLocks noGrp="1"/>
          </p:cNvSpPr>
          <p:nvPr>
            <p:ph type="title"/>
          </p:nvPr>
        </p:nvSpPr>
        <p:spPr>
          <a:xfrm>
            <a:off x="0" y="252388"/>
            <a:ext cx="12192000" cy="1305651"/>
          </a:xfrm>
        </p:spPr>
        <p:txBody>
          <a:bodyPr/>
          <a:lstStyle/>
          <a:p>
            <a:pPr>
              <a:lnSpc>
                <a:spcPct val="80000"/>
              </a:lnSpc>
            </a:pPr>
            <a:r>
              <a:rPr lang="en-US" dirty="0">
                <a:solidFill>
                  <a:srgbClr val="0D3168"/>
                </a:solidFill>
              </a:rPr>
              <a:t>Data Discovery</a:t>
            </a:r>
            <a:r>
              <a:rPr lang="en-US" dirty="0"/>
              <a:t> – inventory considers </a:t>
            </a:r>
            <a:r>
              <a:rPr lang="en-US" i="1" dirty="0">
                <a:solidFill>
                  <a:srgbClr val="0D3168"/>
                </a:solidFill>
              </a:rPr>
              <a:t>all</a:t>
            </a:r>
            <a:r>
              <a:rPr lang="en-US" dirty="0"/>
              <a:t> sources</a:t>
            </a:r>
          </a:p>
        </p:txBody>
      </p:sp>
      <p:cxnSp>
        <p:nvCxnSpPr>
          <p:cNvPr id="15" name="Straight Connector 14">
            <a:extLst>
              <a:ext uri="{FF2B5EF4-FFF2-40B4-BE49-F238E27FC236}">
                <a16:creationId xmlns:a16="http://schemas.microsoft.com/office/drawing/2014/main" id="{83227B68-CC2A-F943-ACFD-E29CC112CA11}"/>
              </a:ext>
            </a:extLst>
          </p:cNvPr>
          <p:cNvCxnSpPr/>
          <p:nvPr/>
        </p:nvCxnSpPr>
        <p:spPr>
          <a:xfrm>
            <a:off x="0" y="1782472"/>
            <a:ext cx="12192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34849BD3-B72C-CF4D-9DB4-ED9F961BDE7C}"/>
              </a:ext>
            </a:extLst>
          </p:cNvPr>
          <p:cNvPicPr>
            <a:picLocks noChangeAspect="1"/>
          </p:cNvPicPr>
          <p:nvPr/>
        </p:nvPicPr>
        <p:blipFill>
          <a:blip r:embed="rId9"/>
          <a:stretch>
            <a:fillRect/>
          </a:stretch>
        </p:blipFill>
        <p:spPr>
          <a:xfrm>
            <a:off x="337511" y="3091339"/>
            <a:ext cx="2480988" cy="1240494"/>
          </a:xfrm>
          <a:prstGeom prst="rect">
            <a:avLst/>
          </a:prstGeom>
        </p:spPr>
      </p:pic>
      <p:pic>
        <p:nvPicPr>
          <p:cNvPr id="16" name="Picture 15">
            <a:extLst>
              <a:ext uri="{FF2B5EF4-FFF2-40B4-BE49-F238E27FC236}">
                <a16:creationId xmlns:a16="http://schemas.microsoft.com/office/drawing/2014/main" id="{EB45A4C1-4322-5149-94E6-53C7D73BBF5F}"/>
              </a:ext>
            </a:extLst>
          </p:cNvPr>
          <p:cNvPicPr>
            <a:picLocks noChangeAspect="1"/>
          </p:cNvPicPr>
          <p:nvPr/>
        </p:nvPicPr>
        <p:blipFill>
          <a:blip r:embed="rId10"/>
          <a:stretch>
            <a:fillRect/>
          </a:stretch>
        </p:blipFill>
        <p:spPr>
          <a:xfrm>
            <a:off x="3741164" y="3091339"/>
            <a:ext cx="2134392" cy="1334995"/>
          </a:xfrm>
          <a:prstGeom prst="rect">
            <a:avLst/>
          </a:prstGeom>
        </p:spPr>
      </p:pic>
      <p:pic>
        <p:nvPicPr>
          <p:cNvPr id="29" name="Picture 28">
            <a:extLst>
              <a:ext uri="{FF2B5EF4-FFF2-40B4-BE49-F238E27FC236}">
                <a16:creationId xmlns:a16="http://schemas.microsoft.com/office/drawing/2014/main" id="{C1B64CCD-F434-9642-878B-210AB0435B07}"/>
              </a:ext>
            </a:extLst>
          </p:cNvPr>
          <p:cNvPicPr>
            <a:picLocks noChangeAspect="1"/>
          </p:cNvPicPr>
          <p:nvPr/>
        </p:nvPicPr>
        <p:blipFill>
          <a:blip r:embed="rId11"/>
          <a:stretch>
            <a:fillRect/>
          </a:stretch>
        </p:blipFill>
        <p:spPr>
          <a:xfrm>
            <a:off x="6538127" y="3114043"/>
            <a:ext cx="2175267" cy="1325553"/>
          </a:xfrm>
          <a:prstGeom prst="rect">
            <a:avLst/>
          </a:prstGeom>
        </p:spPr>
      </p:pic>
      <p:pic>
        <p:nvPicPr>
          <p:cNvPr id="35" name="Picture 34">
            <a:extLst>
              <a:ext uri="{FF2B5EF4-FFF2-40B4-BE49-F238E27FC236}">
                <a16:creationId xmlns:a16="http://schemas.microsoft.com/office/drawing/2014/main" id="{BE590434-F563-024C-96F4-77DF2295BC60}"/>
              </a:ext>
            </a:extLst>
          </p:cNvPr>
          <p:cNvPicPr>
            <a:picLocks noChangeAspect="1"/>
          </p:cNvPicPr>
          <p:nvPr/>
        </p:nvPicPr>
        <p:blipFill rotWithShape="1">
          <a:blip r:embed="rId12"/>
          <a:srcRect l="13143" t="18159" r="12062" b="38729"/>
          <a:stretch/>
        </p:blipFill>
        <p:spPr>
          <a:xfrm>
            <a:off x="9657476" y="2797670"/>
            <a:ext cx="2183151" cy="1628664"/>
          </a:xfrm>
          <a:prstGeom prst="rect">
            <a:avLst/>
          </a:prstGeom>
        </p:spPr>
      </p:pic>
      <p:sp>
        <p:nvSpPr>
          <p:cNvPr id="41" name="Content Placeholder 9">
            <a:extLst>
              <a:ext uri="{FF2B5EF4-FFF2-40B4-BE49-F238E27FC236}">
                <a16:creationId xmlns:a16="http://schemas.microsoft.com/office/drawing/2014/main" id="{5CD63DAD-4C04-B041-8289-2731FDF4CFED}"/>
              </a:ext>
            </a:extLst>
          </p:cNvPr>
          <p:cNvSpPr txBox="1">
            <a:spLocks/>
          </p:cNvSpPr>
          <p:nvPr/>
        </p:nvSpPr>
        <p:spPr>
          <a:xfrm>
            <a:off x="475963" y="4658038"/>
            <a:ext cx="2400862" cy="12484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000"/>
              </a:spcAft>
            </a:pPr>
            <a:r>
              <a:rPr lang="en-US" sz="1400" dirty="0">
                <a:solidFill>
                  <a:srgbClr val="0D3168"/>
                </a:solidFill>
                <a:latin typeface="ITC Franklin Gothic Std Book" panose="020B0504030503020204" pitchFamily="34" charset="77"/>
              </a:rPr>
              <a:t>Census surveys </a:t>
            </a:r>
          </a:p>
          <a:p>
            <a:pPr>
              <a:spcBef>
                <a:spcPts val="0"/>
              </a:spcBef>
              <a:spcAft>
                <a:spcPts val="1000"/>
              </a:spcAft>
            </a:pPr>
            <a:r>
              <a:rPr lang="en-US" sz="1400" dirty="0">
                <a:solidFill>
                  <a:srgbClr val="0D3168"/>
                </a:solidFill>
                <a:latin typeface="ITC Franklin Gothic Std Book" panose="020B0504030503020204" pitchFamily="34" charset="77"/>
              </a:rPr>
              <a:t>CDC surveys</a:t>
            </a:r>
          </a:p>
          <a:p>
            <a:pPr>
              <a:spcBef>
                <a:spcPts val="0"/>
              </a:spcBef>
              <a:spcAft>
                <a:spcPts val="1000"/>
              </a:spcAft>
            </a:pPr>
            <a:r>
              <a:rPr lang="en-US" sz="1400" dirty="0">
                <a:solidFill>
                  <a:srgbClr val="0D3168"/>
                </a:solidFill>
                <a:latin typeface="ITC Franklin Gothic Std Book" panose="020B0504030503020204" pitchFamily="34" charset="77"/>
              </a:rPr>
              <a:t>BLS surveys</a:t>
            </a:r>
          </a:p>
          <a:p>
            <a:pPr>
              <a:spcBef>
                <a:spcPts val="0"/>
              </a:spcBef>
              <a:spcAft>
                <a:spcPts val="1000"/>
              </a:spcAft>
            </a:pPr>
            <a:r>
              <a:rPr lang="en-US" sz="1400" dirty="0">
                <a:solidFill>
                  <a:srgbClr val="0D3168"/>
                </a:solidFill>
                <a:latin typeface="ITC Franklin Gothic Std Book" panose="020B0504030503020204" pitchFamily="34" charset="77"/>
              </a:rPr>
              <a:t>NCES surveys</a:t>
            </a:r>
          </a:p>
        </p:txBody>
      </p:sp>
      <p:sp>
        <p:nvSpPr>
          <p:cNvPr id="42" name="Content Placeholder 9">
            <a:extLst>
              <a:ext uri="{FF2B5EF4-FFF2-40B4-BE49-F238E27FC236}">
                <a16:creationId xmlns:a16="http://schemas.microsoft.com/office/drawing/2014/main" id="{5A10214A-CBB1-DB43-BFE1-2C74D4552DF6}"/>
              </a:ext>
            </a:extLst>
          </p:cNvPr>
          <p:cNvSpPr txBox="1">
            <a:spLocks/>
          </p:cNvSpPr>
          <p:nvPr/>
        </p:nvSpPr>
        <p:spPr>
          <a:xfrm>
            <a:off x="3539828" y="4658037"/>
            <a:ext cx="2400862" cy="12484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000"/>
              </a:spcAft>
            </a:pPr>
            <a:r>
              <a:rPr lang="en-US" sz="1400" dirty="0">
                <a:solidFill>
                  <a:srgbClr val="0D3168"/>
                </a:solidFill>
                <a:latin typeface="ITC Franklin Gothic Std Book" panose="020B0504030503020204" pitchFamily="34" charset="77"/>
              </a:rPr>
              <a:t>Birth records</a:t>
            </a:r>
          </a:p>
          <a:p>
            <a:pPr>
              <a:spcBef>
                <a:spcPts val="0"/>
              </a:spcBef>
              <a:spcAft>
                <a:spcPts val="1000"/>
              </a:spcAft>
            </a:pPr>
            <a:r>
              <a:rPr lang="en-US" sz="1400" dirty="0">
                <a:solidFill>
                  <a:srgbClr val="0D3168"/>
                </a:solidFill>
                <a:latin typeface="ITC Franklin Gothic Std Book" panose="020B0504030503020204" pitchFamily="34" charset="77"/>
              </a:rPr>
              <a:t>Tax records</a:t>
            </a:r>
          </a:p>
          <a:p>
            <a:pPr>
              <a:spcBef>
                <a:spcPts val="0"/>
              </a:spcBef>
              <a:spcAft>
                <a:spcPts val="1000"/>
              </a:spcAft>
            </a:pPr>
            <a:r>
              <a:rPr lang="en-US" sz="1400" dirty="0">
                <a:solidFill>
                  <a:srgbClr val="0D3168"/>
                </a:solidFill>
                <a:latin typeface="ITC Franklin Gothic Std Book" panose="020B0504030503020204" pitchFamily="34" charset="77"/>
              </a:rPr>
              <a:t>FCC Data</a:t>
            </a:r>
          </a:p>
        </p:txBody>
      </p:sp>
      <p:sp>
        <p:nvSpPr>
          <p:cNvPr id="43" name="Content Placeholder 9">
            <a:extLst>
              <a:ext uri="{FF2B5EF4-FFF2-40B4-BE49-F238E27FC236}">
                <a16:creationId xmlns:a16="http://schemas.microsoft.com/office/drawing/2014/main" id="{74E968E5-AA98-2842-9307-A046CBD82BD7}"/>
              </a:ext>
            </a:extLst>
          </p:cNvPr>
          <p:cNvSpPr txBox="1">
            <a:spLocks/>
          </p:cNvSpPr>
          <p:nvPr/>
        </p:nvSpPr>
        <p:spPr>
          <a:xfrm>
            <a:off x="6548280" y="4658036"/>
            <a:ext cx="2400862" cy="12484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000"/>
              </a:spcAft>
            </a:pPr>
            <a:r>
              <a:rPr lang="en-US" sz="1400" dirty="0">
                <a:solidFill>
                  <a:srgbClr val="0D3168"/>
                </a:solidFill>
                <a:latin typeface="ITC Franklin Gothic Std Book" panose="020B0504030503020204" pitchFamily="34" charset="77"/>
              </a:rPr>
              <a:t>GPS</a:t>
            </a:r>
          </a:p>
          <a:p>
            <a:pPr>
              <a:spcBef>
                <a:spcPts val="0"/>
              </a:spcBef>
              <a:spcAft>
                <a:spcPts val="1000"/>
              </a:spcAft>
            </a:pPr>
            <a:r>
              <a:rPr lang="en-US" sz="1400" dirty="0">
                <a:solidFill>
                  <a:srgbClr val="0D3168"/>
                </a:solidFill>
                <a:latin typeface="ITC Franklin Gothic Std Book" panose="020B0504030503020204" pitchFamily="34" charset="77"/>
              </a:rPr>
              <a:t>Social media</a:t>
            </a:r>
          </a:p>
          <a:p>
            <a:pPr marL="0" indent="0">
              <a:spcBef>
                <a:spcPts val="0"/>
              </a:spcBef>
              <a:spcAft>
                <a:spcPts val="1000"/>
              </a:spcAft>
              <a:buNone/>
            </a:pPr>
            <a:r>
              <a:rPr lang="en-US" sz="1400" dirty="0">
                <a:solidFill>
                  <a:srgbClr val="0D3168"/>
                </a:solidFill>
                <a:latin typeface="ITC Franklin Gothic Std Book" panose="020B0504030503020204" pitchFamily="34" charset="77"/>
              </a:rPr>
              <a:t> </a:t>
            </a:r>
          </a:p>
        </p:txBody>
      </p:sp>
      <p:sp>
        <p:nvSpPr>
          <p:cNvPr id="44" name="Content Placeholder 9">
            <a:extLst>
              <a:ext uri="{FF2B5EF4-FFF2-40B4-BE49-F238E27FC236}">
                <a16:creationId xmlns:a16="http://schemas.microsoft.com/office/drawing/2014/main" id="{2E1329C1-6A5B-CF45-84BB-B474FA49D51D}"/>
              </a:ext>
            </a:extLst>
          </p:cNvPr>
          <p:cNvSpPr txBox="1">
            <a:spLocks/>
          </p:cNvSpPr>
          <p:nvPr/>
        </p:nvSpPr>
        <p:spPr>
          <a:xfrm>
            <a:off x="9459071" y="4625333"/>
            <a:ext cx="2400862" cy="12484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000"/>
              </a:spcAft>
            </a:pPr>
            <a:r>
              <a:rPr lang="en-US" sz="1400" dirty="0">
                <a:solidFill>
                  <a:srgbClr val="0D3168"/>
                </a:solidFill>
                <a:latin typeface="ITC Franklin Gothic Std Book" panose="020B0504030503020204" pitchFamily="34" charset="77"/>
              </a:rPr>
              <a:t>Farm Bill</a:t>
            </a:r>
          </a:p>
          <a:p>
            <a:pPr>
              <a:spcBef>
                <a:spcPts val="0"/>
              </a:spcBef>
              <a:spcAft>
                <a:spcPts val="1000"/>
              </a:spcAft>
            </a:pPr>
            <a:r>
              <a:rPr lang="en-US" sz="1400" dirty="0">
                <a:solidFill>
                  <a:srgbClr val="0D3168"/>
                </a:solidFill>
                <a:latin typeface="ITC Franklin Gothic Std Book" panose="020B0504030503020204" pitchFamily="34" charset="77"/>
              </a:rPr>
              <a:t>Supreme Court Rulings</a:t>
            </a:r>
          </a:p>
          <a:p>
            <a:pPr>
              <a:spcBef>
                <a:spcPts val="0"/>
              </a:spcBef>
              <a:spcAft>
                <a:spcPts val="1000"/>
              </a:spcAft>
            </a:pPr>
            <a:r>
              <a:rPr lang="en-US" sz="1400" dirty="0">
                <a:solidFill>
                  <a:srgbClr val="0D3168"/>
                </a:solidFill>
                <a:latin typeface="ITC Franklin Gothic Std Book" panose="020B0504030503020204" pitchFamily="34" charset="77"/>
              </a:rPr>
              <a:t>Legal briefs</a:t>
            </a:r>
          </a:p>
        </p:txBody>
      </p:sp>
    </p:spTree>
    <p:extLst>
      <p:ext uri="{BB962C8B-B14F-4D97-AF65-F5344CB8AC3E}">
        <p14:creationId xmlns:p14="http://schemas.microsoft.com/office/powerpoint/2010/main" val="4187819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11936967-68FA-AF47-B3C2-139D813494BE}"/>
              </a:ext>
            </a:extLst>
          </p:cNvPr>
          <p:cNvSpPr txBox="1">
            <a:spLocks/>
          </p:cNvSpPr>
          <p:nvPr/>
        </p:nvSpPr>
        <p:spPr>
          <a:xfrm>
            <a:off x="593767" y="246477"/>
            <a:ext cx="10972800" cy="1143000"/>
          </a:xfrm>
        </p:spPr>
        <p:txBody>
          <a:bodyPr/>
          <a:lstStyle>
            <a:lvl1pPr algn="ctr" defTabSz="457200" rtl="0" eaLnBrk="1" latinLnBrk="0" hangingPunct="1">
              <a:lnSpc>
                <a:spcPct val="80000"/>
              </a:lnSpc>
              <a:spcBef>
                <a:spcPct val="0"/>
              </a:spcBef>
              <a:buNone/>
              <a:defRPr sz="4400" b="1" kern="1200">
                <a:solidFill>
                  <a:srgbClr val="E46C0A"/>
                </a:solidFill>
                <a:latin typeface="ITC Franklin Gothic Std Book" panose="020B0504030503020204" pitchFamily="34" charset="0"/>
                <a:ea typeface="+mj-ea"/>
                <a:cs typeface="ITC Franklin Gothic Std Book" panose="020B0504030503020204" pitchFamily="34" charset="0"/>
              </a:defRPr>
            </a:lvl1pPr>
          </a:lstStyle>
          <a:p>
            <a:r>
              <a:rPr lang="en-US" dirty="0"/>
              <a:t>Examples of Data Discovery</a:t>
            </a:r>
            <a:br>
              <a:rPr lang="en-US" dirty="0"/>
            </a:br>
            <a:r>
              <a:rPr lang="en-US" sz="2000" dirty="0"/>
              <a:t>Arlington County, VA &amp; Food Insecurity</a:t>
            </a:r>
          </a:p>
        </p:txBody>
      </p:sp>
      <p:grpSp>
        <p:nvGrpSpPr>
          <p:cNvPr id="11" name="Group 10">
            <a:extLst>
              <a:ext uri="{FF2B5EF4-FFF2-40B4-BE49-F238E27FC236}">
                <a16:creationId xmlns:a16="http://schemas.microsoft.com/office/drawing/2014/main" id="{3F9B5A1E-0B59-1945-996B-6B5D9DEFD495}"/>
              </a:ext>
            </a:extLst>
          </p:cNvPr>
          <p:cNvGrpSpPr/>
          <p:nvPr/>
        </p:nvGrpSpPr>
        <p:grpSpPr>
          <a:xfrm>
            <a:off x="6388925" y="1353787"/>
            <a:ext cx="5332021" cy="4845517"/>
            <a:chOff x="6187044" y="1353787"/>
            <a:chExt cx="5332021" cy="4845517"/>
          </a:xfrm>
        </p:grpSpPr>
        <p:sp>
          <p:nvSpPr>
            <p:cNvPr id="12" name="Rectangle 11">
              <a:extLst>
                <a:ext uri="{FF2B5EF4-FFF2-40B4-BE49-F238E27FC236}">
                  <a16:creationId xmlns:a16="http://schemas.microsoft.com/office/drawing/2014/main" id="{21D97B89-9213-8444-80D0-A1A782314BB3}"/>
                </a:ext>
              </a:extLst>
            </p:cNvPr>
            <p:cNvSpPr/>
            <p:nvPr/>
          </p:nvSpPr>
          <p:spPr>
            <a:xfrm>
              <a:off x="6187044" y="1353787"/>
              <a:ext cx="5332021" cy="2493818"/>
            </a:xfrm>
            <a:prstGeom prst="rect">
              <a:avLst/>
            </a:prstGeom>
            <a:solidFill>
              <a:schemeClr val="bg1"/>
            </a:solidFill>
            <a:ln>
              <a:solidFill>
                <a:srgbClr val="E36C08"/>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0D4257-BE48-5C44-94C5-B8893CD0A739}"/>
                </a:ext>
              </a:extLst>
            </p:cNvPr>
            <p:cNvSpPr/>
            <p:nvPr/>
          </p:nvSpPr>
          <p:spPr>
            <a:xfrm>
              <a:off x="6187044" y="4141629"/>
              <a:ext cx="5332021" cy="1820686"/>
            </a:xfrm>
            <a:prstGeom prst="rect">
              <a:avLst/>
            </a:prstGeom>
            <a:solidFill>
              <a:schemeClr val="bg1"/>
            </a:solidFill>
            <a:ln>
              <a:solidFill>
                <a:srgbClr val="E36C08"/>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D5C17CE-7541-204C-9566-A30D31C124DD}"/>
                </a:ext>
              </a:extLst>
            </p:cNvPr>
            <p:cNvSpPr txBox="1"/>
            <p:nvPr/>
          </p:nvSpPr>
          <p:spPr>
            <a:xfrm>
              <a:off x="6317674" y="1536489"/>
              <a:ext cx="5070762" cy="4662815"/>
            </a:xfrm>
            <a:prstGeom prst="rect">
              <a:avLst/>
            </a:prstGeom>
            <a:noFill/>
          </p:spPr>
          <p:txBody>
            <a:bodyPr wrap="square" rtlCol="0">
              <a:spAutoFit/>
            </a:bodyPr>
            <a:lstStyle/>
            <a:p>
              <a:pPr>
                <a:lnSpc>
                  <a:spcPct val="90000"/>
                </a:lnSpc>
              </a:pPr>
              <a:r>
                <a:rPr lang="en-US" sz="2200" b="1" i="1" dirty="0">
                  <a:solidFill>
                    <a:srgbClr val="002F6D"/>
                  </a:solidFill>
                  <a:latin typeface="ITC Franklin Gothic Std Book" panose="020B0504030503020204" pitchFamily="34" charset="77"/>
                  <a:ea typeface="Gill Sans SemiBold" charset="0"/>
                  <a:cs typeface="Gill Sans SemiBold" charset="0"/>
                </a:rPr>
                <a:t>Neighborhoods &amp; Parents </a:t>
              </a:r>
            </a:p>
            <a:p>
              <a:pPr marL="228600" lvl="1" indent="-22225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Characterize neighborhoods and families by income, education levels, and food security; </a:t>
              </a:r>
            </a:p>
            <a:p>
              <a:pPr marL="228600" lvl="1" indent="-22225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Identify vulnerable populations across neighborhoods;</a:t>
              </a:r>
            </a:p>
            <a:p>
              <a:pPr marL="228600" lvl="1" indent="-22225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Determine income dynamics at play</a:t>
              </a:r>
            </a:p>
            <a:p>
              <a:pPr marL="6350" lvl="1">
                <a:lnSpc>
                  <a:spcPct val="90000"/>
                </a:lnSpc>
              </a:pPr>
              <a:endParaRPr lang="en-US" sz="2200" dirty="0">
                <a:solidFill>
                  <a:srgbClr val="002F6D"/>
                </a:solidFill>
                <a:latin typeface="ITC Franklin Gothic Std Book" panose="020B0504030503020204" pitchFamily="34" charset="77"/>
                <a:ea typeface="Gill Sans Light" charset="0"/>
                <a:cs typeface="Gill Sans Light" charset="0"/>
              </a:endParaRPr>
            </a:p>
            <a:p>
              <a:pPr>
                <a:lnSpc>
                  <a:spcPct val="90000"/>
                </a:lnSpc>
              </a:pPr>
              <a:endParaRPr lang="en-US" sz="2200" b="1" i="1" dirty="0">
                <a:solidFill>
                  <a:srgbClr val="002F6D"/>
                </a:solidFill>
                <a:latin typeface="ITC Franklin Gothic Std Book" panose="020B0504030503020204" pitchFamily="34" charset="77"/>
                <a:ea typeface="Gill Sans SemiBold" charset="0"/>
                <a:cs typeface="Gill Sans SemiBold" charset="0"/>
              </a:endParaRPr>
            </a:p>
            <a:p>
              <a:pPr>
                <a:lnSpc>
                  <a:spcPct val="90000"/>
                </a:lnSpc>
              </a:pPr>
              <a:r>
                <a:rPr lang="en-US" sz="2200" b="1" i="1" dirty="0">
                  <a:solidFill>
                    <a:srgbClr val="002F6D"/>
                  </a:solidFill>
                  <a:latin typeface="ITC Franklin Gothic Std Book" panose="020B0504030503020204" pitchFamily="34" charset="77"/>
                  <a:ea typeface="Gill Sans SemiBold" charset="0"/>
                  <a:cs typeface="Gill Sans SemiBold" charset="0"/>
                </a:rPr>
                <a:t>School Districts</a:t>
              </a:r>
            </a:p>
            <a:p>
              <a:pPr marL="228600" lvl="1" indent="-22225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Characterize school district access to healthy, balanced, nutritious food; </a:t>
              </a:r>
            </a:p>
            <a:p>
              <a:pPr marL="228600" lvl="1" indent="-22225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Determine uptake of these programs and services</a:t>
              </a:r>
              <a:br>
                <a:rPr lang="en-US" sz="2200" dirty="0">
                  <a:solidFill>
                    <a:srgbClr val="002F6D"/>
                  </a:solidFill>
                  <a:latin typeface="ITC Franklin Gothic Std Book" panose="020B0504030503020204" pitchFamily="34" charset="77"/>
                  <a:ea typeface="Gill Sans Light" charset="0"/>
                  <a:cs typeface="Gill Sans Light" charset="0"/>
                </a:rPr>
              </a:br>
              <a:endParaRPr lang="en-US" sz="2200" dirty="0">
                <a:solidFill>
                  <a:srgbClr val="002F6D"/>
                </a:solidFill>
                <a:latin typeface="ITC Franklin Gothic Std Book" panose="020B0504030503020204" pitchFamily="34" charset="77"/>
                <a:ea typeface="Gill Sans Light" charset="0"/>
                <a:cs typeface="Gill Sans Light" charset="0"/>
              </a:endParaRPr>
            </a:p>
          </p:txBody>
        </p:sp>
      </p:grpSp>
      <p:grpSp>
        <p:nvGrpSpPr>
          <p:cNvPr id="15" name="Group 14">
            <a:extLst>
              <a:ext uri="{FF2B5EF4-FFF2-40B4-BE49-F238E27FC236}">
                <a16:creationId xmlns:a16="http://schemas.microsoft.com/office/drawing/2014/main" id="{FCE84A14-16C4-0A4C-9A91-CAFC8D59D702}"/>
              </a:ext>
            </a:extLst>
          </p:cNvPr>
          <p:cNvGrpSpPr/>
          <p:nvPr/>
        </p:nvGrpSpPr>
        <p:grpSpPr>
          <a:xfrm>
            <a:off x="463137" y="3492708"/>
            <a:ext cx="5577180" cy="2488893"/>
            <a:chOff x="343935" y="1172297"/>
            <a:chExt cx="5577180" cy="2488893"/>
          </a:xfrm>
        </p:grpSpPr>
        <p:sp>
          <p:nvSpPr>
            <p:cNvPr id="16" name="Rectangle 15">
              <a:extLst>
                <a:ext uri="{FF2B5EF4-FFF2-40B4-BE49-F238E27FC236}">
                  <a16:creationId xmlns:a16="http://schemas.microsoft.com/office/drawing/2014/main" id="{A0C65CBA-A1C6-3040-AED8-489D6F81CFF0}"/>
                </a:ext>
              </a:extLst>
            </p:cNvPr>
            <p:cNvSpPr/>
            <p:nvPr/>
          </p:nvSpPr>
          <p:spPr>
            <a:xfrm>
              <a:off x="343935" y="1172297"/>
              <a:ext cx="5577180" cy="2488893"/>
            </a:xfrm>
            <a:prstGeom prst="rect">
              <a:avLst/>
            </a:prstGeom>
            <a:solidFill>
              <a:schemeClr val="bg1"/>
            </a:solidFill>
            <a:ln>
              <a:solidFill>
                <a:srgbClr val="E36C08"/>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611276-0204-9745-929A-B48B6DCF8A75}"/>
                </a:ext>
              </a:extLst>
            </p:cNvPr>
            <p:cNvSpPr txBox="1"/>
            <p:nvPr/>
          </p:nvSpPr>
          <p:spPr>
            <a:xfrm>
              <a:off x="593396" y="1361015"/>
              <a:ext cx="5054449" cy="2225225"/>
            </a:xfrm>
            <a:prstGeom prst="rect">
              <a:avLst/>
            </a:prstGeom>
            <a:noFill/>
          </p:spPr>
          <p:txBody>
            <a:bodyPr wrap="square" rtlCol="0">
              <a:spAutoFit/>
            </a:bodyPr>
            <a:lstStyle/>
            <a:p>
              <a:pPr>
                <a:lnSpc>
                  <a:spcPct val="90000"/>
                </a:lnSpc>
              </a:pPr>
              <a:r>
                <a:rPr lang="en-US" sz="2200" b="1" i="1" dirty="0">
                  <a:solidFill>
                    <a:srgbClr val="002F6D"/>
                  </a:solidFill>
                  <a:latin typeface="ITC Franklin Gothic Std Book" panose="020B0504030503020204" pitchFamily="34" charset="77"/>
                  <a:ea typeface="Gill Sans SemiBold" charset="0"/>
                  <a:cs typeface="Gill Sans SemiBold" charset="0"/>
                </a:rPr>
                <a:t>Local Government</a:t>
              </a:r>
            </a:p>
            <a:p>
              <a:pPr marL="222250" lvl="1" indent="-21590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Locate areas and neighborhoods most vulnerable to food insecurity</a:t>
              </a:r>
            </a:p>
            <a:p>
              <a:pPr marL="222250" lvl="1" indent="-21590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Study role and impact of current social programs in food security</a:t>
              </a:r>
            </a:p>
            <a:p>
              <a:pPr marL="222250" lvl="1" indent="-21590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Determine safety of walking environment</a:t>
              </a:r>
            </a:p>
          </p:txBody>
        </p:sp>
      </p:grpSp>
      <p:grpSp>
        <p:nvGrpSpPr>
          <p:cNvPr id="18" name="Group 17">
            <a:extLst>
              <a:ext uri="{FF2B5EF4-FFF2-40B4-BE49-F238E27FC236}">
                <a16:creationId xmlns:a16="http://schemas.microsoft.com/office/drawing/2014/main" id="{D4E407A6-3B4A-504E-A983-4EC843FDAC4D}"/>
              </a:ext>
            </a:extLst>
          </p:cNvPr>
          <p:cNvGrpSpPr/>
          <p:nvPr/>
        </p:nvGrpSpPr>
        <p:grpSpPr>
          <a:xfrm>
            <a:off x="463137" y="1354922"/>
            <a:ext cx="5577180" cy="1880795"/>
            <a:chOff x="332030" y="4110253"/>
            <a:chExt cx="5577180" cy="1880795"/>
          </a:xfrm>
        </p:grpSpPr>
        <p:sp>
          <p:nvSpPr>
            <p:cNvPr id="19" name="Rectangle 18">
              <a:extLst>
                <a:ext uri="{FF2B5EF4-FFF2-40B4-BE49-F238E27FC236}">
                  <a16:creationId xmlns:a16="http://schemas.microsoft.com/office/drawing/2014/main" id="{5E8742CB-AF4D-274D-907B-9763CB5891EC}"/>
                </a:ext>
              </a:extLst>
            </p:cNvPr>
            <p:cNvSpPr/>
            <p:nvPr/>
          </p:nvSpPr>
          <p:spPr>
            <a:xfrm>
              <a:off x="332030" y="4110253"/>
              <a:ext cx="5577180" cy="1880795"/>
            </a:xfrm>
            <a:prstGeom prst="rect">
              <a:avLst/>
            </a:prstGeom>
            <a:solidFill>
              <a:schemeClr val="bg1"/>
            </a:solidFill>
            <a:ln>
              <a:solidFill>
                <a:srgbClr val="E36C08"/>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8D71785-6837-D443-9821-353A9F4B679F}"/>
                </a:ext>
              </a:extLst>
            </p:cNvPr>
            <p:cNvSpPr/>
            <p:nvPr/>
          </p:nvSpPr>
          <p:spPr>
            <a:xfrm>
              <a:off x="593396" y="4242736"/>
              <a:ext cx="5054449" cy="1615827"/>
            </a:xfrm>
            <a:prstGeom prst="rect">
              <a:avLst/>
            </a:prstGeom>
          </p:spPr>
          <p:txBody>
            <a:bodyPr wrap="square">
              <a:spAutoFit/>
            </a:bodyPr>
            <a:lstStyle/>
            <a:p>
              <a:pPr>
                <a:lnSpc>
                  <a:spcPct val="90000"/>
                </a:lnSpc>
              </a:pPr>
              <a:r>
                <a:rPr lang="en-US" sz="2200" b="1" i="1" dirty="0">
                  <a:solidFill>
                    <a:srgbClr val="002F6D"/>
                  </a:solidFill>
                  <a:latin typeface="ITC Franklin Gothic Std Book" panose="020B0504030503020204" pitchFamily="34" charset="77"/>
                  <a:ea typeface="Gill Sans SemiBold" charset="0"/>
                  <a:cs typeface="Gill Sans SemiBold" charset="0"/>
                </a:rPr>
                <a:t>Community Organizations</a:t>
              </a:r>
            </a:p>
            <a:p>
              <a:pPr marL="222250" lvl="1" indent="-21590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Identify local community organizations and characterize role in food security</a:t>
              </a:r>
            </a:p>
            <a:p>
              <a:pPr marL="222250" lvl="1" indent="-215900">
                <a:lnSpc>
                  <a:spcPct val="90000"/>
                </a:lnSpc>
                <a:buFont typeface="Arial" charset="0"/>
                <a:buChar char="•"/>
              </a:pPr>
              <a:r>
                <a:rPr lang="en-US" sz="2200" dirty="0">
                  <a:solidFill>
                    <a:srgbClr val="002F6D"/>
                  </a:solidFill>
                  <a:latin typeface="ITC Franklin Gothic Std Book" panose="020B0504030503020204" pitchFamily="34" charset="77"/>
                  <a:ea typeface="Gill Sans Light" charset="0"/>
                  <a:cs typeface="Gill Sans Light" charset="0"/>
                </a:rPr>
                <a:t>Review food &amp; beverage nutrition standards for community programs</a:t>
              </a:r>
            </a:p>
          </p:txBody>
        </p:sp>
      </p:grpSp>
    </p:spTree>
    <p:extLst>
      <p:ext uri="{BB962C8B-B14F-4D97-AF65-F5344CB8AC3E}">
        <p14:creationId xmlns:p14="http://schemas.microsoft.com/office/powerpoint/2010/main" val="1555600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F611F0EA-4DAB-4A40-977A-D41C7F213E01}"/>
    </a:ext>
  </a:extLst>
</a:theme>
</file>

<file path=ppt/theme/theme2.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LA Coastal Workshop Keller Short 3" id="{06BA7D60-2973-5C44-8D81-8C76F7E9208A}" vid="{00A2C23C-DF79-EB41-AC5D-9052186BFF69}"/>
    </a:ext>
  </a:extLst>
</a:theme>
</file>

<file path=ppt/theme/theme3.xml><?xml version="1.0" encoding="utf-8"?>
<a:theme xmlns:a="http://schemas.openxmlformats.org/drawingml/2006/main" name="1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32249</TotalTime>
  <Words>6291</Words>
  <Application>Microsoft Macintosh PowerPoint</Application>
  <PresentationFormat>Widescreen</PresentationFormat>
  <Paragraphs>917</Paragraphs>
  <Slides>35</Slides>
  <Notes>35</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35</vt:i4>
      </vt:variant>
    </vt:vector>
  </HeadingPairs>
  <TitlesOfParts>
    <vt:vector size="55" baseType="lpstr">
      <vt:lpstr>Arial</vt:lpstr>
      <vt:lpstr>Calibri</vt:lpstr>
      <vt:lpstr>Calibri Light</vt:lpstr>
      <vt:lpstr>Calibri,Sans-Serif</vt:lpstr>
      <vt:lpstr>Gill Sans Light</vt:lpstr>
      <vt:lpstr>Gill Sans SemiBold</vt:lpstr>
      <vt:lpstr>Helvetica Light</vt:lpstr>
      <vt:lpstr>ITC Franklin Gothic Std Book</vt:lpstr>
      <vt:lpstr>ITC Franklin Gothic Std Book Compressed</vt:lpstr>
      <vt:lpstr>ITC Franklin Gothic Std Book Condensed</vt:lpstr>
      <vt:lpstr>ITC Franklin Gothic Std Book Extra Compressed</vt:lpstr>
      <vt:lpstr>ITC Franklin Gothic Std Demi Compressed</vt:lpstr>
      <vt:lpstr>ITC Franklin Gothic Std Demi Extra Compressed</vt:lpstr>
      <vt:lpstr>ITC Franklin Gothic Std Medium</vt:lpstr>
      <vt:lpstr>Raleway</vt:lpstr>
      <vt:lpstr>Times New Roman</vt:lpstr>
      <vt:lpstr>title page</vt:lpstr>
      <vt:lpstr>O1</vt:lpstr>
      <vt:lpstr>1_O1</vt:lpstr>
      <vt:lpstr>Office Theme</vt:lpstr>
      <vt:lpstr>PowerPoint Presentation</vt:lpstr>
      <vt:lpstr>Frame research by targeting a specific problem</vt:lpstr>
      <vt:lpstr>A well-stated problem is a problem  half-solved</vt:lpstr>
      <vt:lpstr>Project shaped by problem statement</vt:lpstr>
      <vt:lpstr>Data pipeline starts with data discovery</vt:lpstr>
      <vt:lpstr>Data discovery process and definitions</vt:lpstr>
      <vt:lpstr>Benefits and challenges of data discovery </vt:lpstr>
      <vt:lpstr>Data Discovery – inventory considers all sources</vt:lpstr>
      <vt:lpstr>PowerPoint Presentation</vt:lpstr>
      <vt:lpstr>Examples of Data Discovery Arlington County – Food Insecurity</vt:lpstr>
      <vt:lpstr>Examples of Data Discovery Arlington County – Food Insecurity</vt:lpstr>
      <vt:lpstr>Examples of Data Discovery Arlington County – Food Insecurity</vt:lpstr>
      <vt:lpstr>Data Discovery – shaped by problem statement</vt:lpstr>
      <vt:lpstr>Data Map </vt:lpstr>
      <vt:lpstr>Discovering Data</vt:lpstr>
      <vt:lpstr>What relevant data exist in the wild?  Example Data Inventory List</vt:lpstr>
      <vt:lpstr>Data Discovery Exercise</vt:lpstr>
      <vt:lpstr>Data Discovery Exercise</vt:lpstr>
      <vt:lpstr>Which data matches our needs? Example Census Data Inventory</vt:lpstr>
      <vt:lpstr>Which data matches our needs? Example Census Data Screening</vt:lpstr>
      <vt:lpstr>Which data matches our needs? Example Data Screening</vt:lpstr>
      <vt:lpstr>Which data matches our needs? Example Data Screening</vt:lpstr>
      <vt:lpstr>Results of Data Inventory</vt:lpstr>
      <vt:lpstr>PowerPoint Presentation</vt:lpstr>
      <vt:lpstr>PowerPoint Presentation</vt:lpstr>
      <vt:lpstr>Inventory Exercise</vt:lpstr>
      <vt:lpstr>Census Project Data Screening Tool</vt:lpstr>
      <vt:lpstr>Broadband Project Data Screening Tool </vt:lpstr>
      <vt:lpstr>Broadband Project Data Screening Tools </vt:lpstr>
      <vt:lpstr>Screening Exercise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Discovery, Inventory &amp; Screening</dc:title>
  <dc:creator>Nair, Devika Tara (dtn2ep)</dc:creator>
  <cp:lastModifiedBy>Nair, Devika Tara (dtn2ep)</cp:lastModifiedBy>
  <cp:revision>119</cp:revision>
  <cp:lastPrinted>2019-06-12T13:29:42Z</cp:lastPrinted>
  <dcterms:created xsi:type="dcterms:W3CDTF">2019-03-04T16:40:25Z</dcterms:created>
  <dcterms:modified xsi:type="dcterms:W3CDTF">2019-08-01T19:50:05Z</dcterms:modified>
</cp:coreProperties>
</file>